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Override PartName="/ppt/charts/chart2.xml" ContentType="application/vnd.openxmlformats-officedocument.drawingml.chart+xml"/>
  <Override PartName="/ppt/charts/chart5.xml" ContentType="application/vnd.openxmlformats-officedocument.drawingml.chart+xml"/>
  <Override PartName="/ppt/charts/chart8.xml" ContentType="application/vnd.openxmlformats-officedocument.drawingml.chart+xml"/>
  <Override PartName="/ppt/charts/chart10.xml" ContentType="application/vnd.openxmlformats-officedocument.drawingml.chart+xml"/>
  <Override PartName="/ppt/charts/chart12.xml" ContentType="application/vnd.openxmlformats-officedocument.drawingml.chart+xml"/>
  <Override PartName="/ppt/charts/chart15.xml" ContentType="application/vnd.openxmlformats-officedocument.drawingml.chart+xml"/>
  <Override PartName="/ppt/charts/chart17.xml" ContentType="application/vnd.openxmlformats-officedocument.drawingml.chart+xml"/>
  <Override PartName="/ppt/charts/chart19.xml" ContentType="application/vnd.openxmlformats-officedocument.drawingml.chart+xml"/>
  <Override PartName="/ppt/charts/chart21.xml" ContentType="application/vnd.openxmlformats-officedocument.drawingml.chart+xml"/>
  <Override PartName="/ppt/charts/chart23.xml" ContentType="application/vnd.openxmlformats-officedocument.drawingml.chart+xml"/>
  <Override PartName="/ppt/charts/chart26.xml" ContentType="application/vnd.openxmlformats-officedocument.drawingml.chart+xml"/>
  <Override PartName="/ppt/charts/chart28.xml" ContentType="application/vnd.openxmlformats-officedocument.drawingml.chart+xml"/>
  <Override PartName="/ppt/charts/chart30.xml" ContentType="application/vnd.openxmlformats-officedocument.drawingml.chart+xml"/>
  <Override PartName="/ppt/charts/chart33.xml" ContentType="application/vnd.openxmlformats-officedocument.drawingml.chart+xml"/>
  <Override PartName="/ppt/charts/chart35.xml" ContentType="application/vnd.openxmlformats-officedocument.drawingml.chart+xml"/>
  <Override PartName="/ppt/charts/chart37.xml" ContentType="application/vnd.openxmlformats-officedocument.drawingml.chart+xml"/>
  <Override PartName="/ppt/charts/chart40.xml" ContentType="application/vnd.openxmlformats-officedocument.drawingml.chart+xml"/>
  <Override PartName="/ppt/charts/chart42.xml" ContentType="application/vnd.openxmlformats-officedocument.drawingml.chart+xml"/>
  <Override PartName="/ppt/charts/chart44.xml" ContentType="application/vnd.openxmlformats-officedocument.drawingml.chart+xml"/>
  <Override PartName="/ppt/charts/chart47.xml" ContentType="application/vnd.openxmlformats-officedocument.drawingml.chart+xml"/>
  <Override PartName="/ppt/charts/chart49.xml" ContentType="application/vnd.openxmlformats-officedocument.drawingml.chart+xml"/>
  <Override PartName="/ppt/charts/chart51.xml" ContentType="application/vnd.openxmlformats-officedocument.drawingml.chart+xml"/>
  <Override PartName="/ppt/charts/chart54.xml" ContentType="application/vnd.openxmlformats-officedocument.drawingml.chart+xml"/>
  <Override PartName="/ppt/charts/chart56.xml" ContentType="application/vnd.openxmlformats-officedocument.drawingml.chart+xml"/>
  <Override PartName="/ppt/charts/chart58.xml" ContentType="application/vnd.openxmlformats-officedocument.drawingml.chart+xml"/>
  <Override PartName="/ppt/charts/chart61.xml" ContentType="application/vnd.openxmlformats-officedocument.drawingml.chart+xml"/>
  <Override PartName="/ppt/charts/chart63.xml" ContentType="application/vnd.openxmlformats-officedocument.drawingml.chart+xml"/>
  <Override PartName="/ppt/charts/chart65.xml" ContentType="application/vnd.openxmlformats-officedocument.drawingml.chart+xml"/>
  <Override PartName="/ppt/charts/chart68.xml" ContentType="application/vnd.openxmlformats-officedocument.drawingml.chart+xml"/>
  <Override PartName="/ppt/charts/chart70.xml" ContentType="application/vnd.openxmlformats-officedocument.drawingml.chart+xml"/>
  <Override PartName="/ppt/charts/chart75.xml" ContentType="application/vnd.openxmlformats-officedocument.drawingml.chart+xml"/>
  <Override PartName="/ppt/charts/chart77.xml" ContentType="application/vnd.openxmlformats-officedocument.drawingml.chart+xml"/>
  <Override PartName="/ppt/charts/chart79.xml" ContentType="application/vnd.openxmlformats-officedocument.drawingml.chart+xml"/>
  <Override PartName="/ppt/charts/chart82.xml" ContentType="application/vnd.openxmlformats-officedocument.drawingml.chart+xml"/>
  <Override PartName="/ppt/charts/chart84.xml" ContentType="application/vnd.openxmlformats-officedocument.drawingml.chart+xml"/>
  <Override PartName="/ppt/charts/chart86.xml" ContentType="application/vnd.openxmlformats-officedocument.drawingml.chart+xml"/>
  <Override PartName="/ppt/charts/chart89.xml" ContentType="application/vnd.openxmlformats-officedocument.drawingml.chart+xml"/>
  <Override PartName="/ppt/charts/chart91.xml" ContentType="application/vnd.openxmlformats-officedocument.drawingml.chart+xml"/>
  <Override PartName="/ppt/charts/chart94.xml" ContentType="application/vnd.openxmlformats-officedocument.drawingml.chart+xml"/>
  <Override PartName="/ppt/charts/chart96.xml" ContentType="application/vnd.openxmlformats-officedocument.drawingml.chart+xml"/>
  <Override PartName="/ppt/charts/chart99.xml" ContentType="application/vnd.openxmlformats-officedocument.drawingml.chart+xml"/>
  <Override PartName="/ppt/charts/chart101.xml" ContentType="application/vnd.openxmlformats-officedocument.drawingml.chart+xml"/>
  <Override PartName="/ppt/charts/chart104.xml" ContentType="application/vnd.openxmlformats-officedocument.drawingml.chart+xml"/>
  <Override PartName="/ppt/charts/chart106.xml" ContentType="application/vnd.openxmlformats-officedocument.drawingml.chart+xml"/>
  <Override PartName="/ppt/charts/chart109.xml" ContentType="application/vnd.openxmlformats-officedocument.drawingml.chart+xml"/>
  <Override PartName="/ppt/charts/chart111.xml" ContentType="application/vnd.openxmlformats-officedocument.drawingml.chart+xml"/>
  <Override PartName="/ppt/charts/chart116.xml" ContentType="application/vnd.openxmlformats-officedocument.drawingml.chart+xml"/>
  <Override PartName="/ppt/charts/chart118.xml" ContentType="application/vnd.openxmlformats-officedocument.drawingml.chart+xml"/>
  <Override PartName="/ppt/charts/chart125.xml" ContentType="application/vnd.openxmlformats-officedocument.drawingml.chart+xml"/>
  <Override PartName="/ppt/charts/chart130.xml" ContentType="application/vnd.openxmlformats-officedocument.drawingml.chart+xml"/>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presProps" Target="presProps.xml"/>
  <Relationship Id="rId60" Type="http://schemas.openxmlformats.org/officeDocument/2006/relationships/viewProps" Target="viewProps.xml"/>
  <Relationship Id="rId61" Type="http://schemas.openxmlformats.org/officeDocument/2006/relationships/tableStyles" Target="tableStyles.xml"/>
</Relationships>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0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0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How interested would you be in cross-disciplinary online seminars?</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Promotoren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3"/>
              <c:pt idx="0">
                <c:v>Promotoren</c:v>
              </c:pt>
              <c:pt idx="1">
                <c:v>Kritiker</c:v>
              </c:pt>
              <c:pt idx="2">
                <c:v>Net Promoter Score</c:v>
              </c:pt>
            </c:strLit>
          </c:cat>
          <c:val>
            <c:numLit>
              <c:ptCount val="3"/>
              <c:pt idx="0">
                <c:v>21.74</c:v>
              </c:pt>
              <c:pt idx="1">
                <c:v>34.78</c:v>
              </c:pt>
              <c:pt idx="2">
                <c:v>-13.04</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0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0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How interested would you be in in-person workshops?</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Promotoren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3"/>
              <c:pt idx="0">
                <c:v>Promotoren</c:v>
              </c:pt>
              <c:pt idx="1">
                <c:v>Kritiker</c:v>
              </c:pt>
              <c:pt idx="2">
                <c:v>Net Promoter Score</c:v>
              </c:pt>
            </c:strLit>
          </c:cat>
          <c:val>
            <c:numLit>
              <c:ptCount val="3"/>
              <c:pt idx="0">
                <c:v>15.94</c:v>
              </c:pt>
              <c:pt idx="1">
                <c:v>47.83</c:v>
              </c:pt>
              <c:pt idx="2">
                <c:v>-31.88</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1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15</c:v>
              </c:pt>
              <c:pt idx="1">
                <c:v>55</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1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Do you have comments or other suggestions for activities?</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14"/>
              <c:pt idx="0">
                <c:v>We need to define major research directions with the highest potential for progress and discovery: short term - medium term - long term. For this we need workshops with leading active researchers in the various ErUM fields.</c:v>
              </c:pt>
              <c:pt idx="1">
                <c:v>No</c:v>
              </c:pt>
              <c:pt idx="2">
                <c:v>no</c:v>
              </c:pt>
              <c:pt idx="3">
                <c:v>I like the idea of cross-disciplinary workshops, but I do not like the idea of further on-line activities.</c:v>
              </c:pt>
              <c:pt idx="4">
                <c:v>Worldwide collaborative online workshops would be nice!</c:v>
              </c:pt>
              <c:pt idx="5">
                <c:v>No need to limit to only German researchers - we interact internationally.</c:v>
              </c:pt>
              <c:pt idx="6">
                <c:v>regular training/education sessions about digital and data literacy for non experts in software and computing</c:v>
              </c:pt>
              <c:pt idx="7">
                <c:v>Consulting with industry professionals on the current status outside of academia (e.g. invite a rep from snowflake, azure, nvidia, etc.)</c:v>
              </c:pt>
              <c:pt idx="8">
                <c:v>Materials for asynchronous consumption are a lot easier to fit in a busy schedule!</c:v>
              </c:pt>
              <c:pt idx="9">
                <c:v>1) dedicated schools on tasks and techniques (see basically all options of questions &amp;quot;Which tasks are you trying to solve in your research?&amp;quot; and &amp;quot;Which techniques are you interested in?&amp;quot; ) for PhD Students and PostDocs that additionally focus on code quality and sustainable software development in science and that adress the reusabilty of code developed e.g. in a thesis project.
2) similar to the mentioned wiki-page a database of various data-collections that can be used for ML-Purposes would be interesting. I think there are enough options around to publish such data collections, (data catalogs at faciclies, zenodo, attachments to scientific publications, ...) but it would be good to have a central place where one could find refrences to datasets that are of relevance for DIG-UM.</c:v>
              </c:pt>
              <c:pt idx="10">
                <c:v>We need improvement in the basic data evaluation especially in XAFS, all available solution are not state of art.</c:v>
              </c:pt>
              <c:pt idx="11">
                <c:v>Bring together experts and applicants</c:v>
              </c:pt>
              <c:pt idx="12">
                <c:v>Frequent seminars or workshops are a question of available time. However, one big workshop per year, bringing together all interested people and mayba also cross-disciplinary , would in my mind be a good idea.</c:v>
              </c:pt>
              <c:pt idx="13">
                <c:v>Networking outside of Germany is important - our research field is international not domestic</c:v>
              </c:pt>
            </c:strLit>
          </c:cat>
          <c:val>
            <c:numLit>
              <c:ptCount val="14"/>
              <c:pt idx="0">
                <c:v>6.67</c:v>
              </c:pt>
              <c:pt idx="1">
                <c:v>13.33</c:v>
              </c:pt>
              <c:pt idx="2">
                <c:v>6.67</c:v>
              </c:pt>
              <c:pt idx="3">
                <c:v>6.67</c:v>
              </c:pt>
              <c:pt idx="4">
                <c:v>6.67</c:v>
              </c:pt>
              <c:pt idx="5">
                <c:v>6.67</c:v>
              </c:pt>
              <c:pt idx="6">
                <c:v>6.67</c:v>
              </c:pt>
              <c:pt idx="7">
                <c:v>6.67</c:v>
              </c:pt>
              <c:pt idx="8">
                <c:v>6.67</c:v>
              </c:pt>
              <c:pt idx="9">
                <c:v>6.67</c:v>
              </c:pt>
              <c:pt idx="10">
                <c:v>6.67</c:v>
              </c:pt>
              <c:pt idx="11">
                <c:v>6.67</c:v>
              </c:pt>
              <c:pt idx="12">
                <c:v>6.67</c:v>
              </c:pt>
              <c:pt idx="13">
                <c:v>6.67</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18.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27</c:v>
              </c:pt>
              <c:pt idx="1">
                <c:v>43</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What is your position?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5"/>
              <c:pt idx="0">
                <c:v>B.Sc. / M.Sc. Student</c:v>
              </c:pt>
              <c:pt idx="1">
                <c:v>PhD Student</c:v>
              </c:pt>
              <c:pt idx="2">
                <c:v>Postdoc or staff scientist</c:v>
              </c:pt>
              <c:pt idx="3">
                <c:v>Senior or group leader</c:v>
              </c:pt>
              <c:pt idx="4">
                <c:v>Other (please specify)</c:v>
              </c:pt>
            </c:strLit>
          </c:cat>
          <c:val>
            <c:numLit>
              <c:ptCount val="5"/>
              <c:pt idx="0">
                <c:v>0</c:v>
              </c:pt>
              <c:pt idx="1">
                <c:v>7.25</c:v>
              </c:pt>
              <c:pt idx="2">
                <c:v>36.23</c:v>
              </c:pt>
              <c:pt idx="3">
                <c:v>52.17</c:v>
              </c:pt>
              <c:pt idx="4">
                <c:v>4.35</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25.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9</c:v>
              </c:pt>
              <c:pt idx="1">
                <c:v>61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3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Do you have any other questions/comments?</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8"/>
              <c:pt idx="0">
                <c:v>Thank you for the very nice survey. Looking very much forward to see the results: Martin (Erdmann)</c:v>
              </c:pt>
              <c:pt idx="1">
                <c:v>No</c:v>
              </c:pt>
              <c:pt idx="2">
                <c:v>...</c:v>
              </c:pt>
              <c:pt idx="3">
                <c:v>The understanding of information theory needs to be improved. People know how to fit neural network models to data often without having a clear understanding of the underlying probabilistic logic.</c:v>
              </c:pt>
              <c:pt idx="4">
                <c:v>Are there ideas to standadize data-formats for labled data in the DIG-UM comunity that can be used for model training?</c:v>
              </c:pt>
              <c:pt idx="5">
                <c:v>Many thanks for all your efforts!</c:v>
              </c:pt>
              <c:pt idx="6">
                <c:v>I did not understand the possible answers to the question: &amp;quot;Which tasks are you trying to solve in your research?&amp;quot;
actually in my research I try to solve the atomic structure of mater by x-ray scattering and the things listed might be tools to do so, but not the problem to be solved</c:v>
              </c:pt>
              <c:pt idx="7">
                <c:v>AI is effectively an interpolation mechanism. How it performs and whether it can be used outside of the training data set (extrapolation) is unknown but very important when one is doing new science rather than repeating old techniques.</c:v>
              </c:pt>
            </c:strLit>
          </c:cat>
          <c:val>
            <c:numLit>
              <c:ptCount val="8"/>
              <c:pt idx="0">
                <c:v>11.11</c:v>
              </c:pt>
              <c:pt idx="1">
                <c:v>22.22</c:v>
              </c:pt>
              <c:pt idx="2">
                <c:v>11.11</c:v>
              </c:pt>
              <c:pt idx="3">
                <c:v>11.11</c:v>
              </c:pt>
              <c:pt idx="4">
                <c:v>11.11</c:v>
              </c:pt>
              <c:pt idx="5">
                <c:v>11.11</c:v>
              </c:pt>
              <c:pt idx="6">
                <c:v>11.11</c:v>
              </c:pt>
              <c:pt idx="7">
                <c:v>11.11</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Eingabefeld von Other (please specify)</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2"/>
              <c:pt idx="0">
                <c:v>Head of department</c:v>
              </c:pt>
              <c:pt idx="1">
                <c:v>Professor</c:v>
              </c:pt>
            </c:strLit>
          </c:cat>
          <c:val>
            <c:numLit>
              <c:ptCount val="2"/>
              <c:pt idx="0">
                <c:v>33.33</c:v>
              </c:pt>
              <c:pt idx="1">
                <c:v>66.67</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What is your overall usage of modern data analysis techniques?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4"/>
              <c:pt idx="0">
                <c:v>No practical usage so far</c:v>
              </c:pt>
              <c:pt idx="1">
                <c:v>Applied in some projects</c:v>
              </c:pt>
              <c:pt idx="2">
                <c:v>Heavy user</c:v>
              </c:pt>
              <c:pt idx="3">
                <c:v>Method Developer</c:v>
              </c:pt>
            </c:strLit>
          </c:cat>
          <c:val>
            <c:numLit>
              <c:ptCount val="4"/>
              <c:pt idx="0">
                <c:v>7.25</c:v>
              </c:pt>
              <c:pt idx="1">
                <c:v>42.03</c:v>
              </c:pt>
              <c:pt idx="2">
                <c:v>13.04</c:v>
              </c:pt>
              <c:pt idx="3">
                <c:v>37.68</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68</c:v>
              </c:pt>
              <c:pt idx="1">
                <c:v>2</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Which techniques are you interested in?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8"/>
              <c:pt idx="0">
                <c:v>Classical Machine learning (SVM, BDTs, shallow NN,...)</c:v>
              </c:pt>
              <c:pt idx="1">
                <c:v>Deep learning (Deep neural networks)</c:v>
              </c:pt>
              <c:pt idx="2">
                <c:v>Classical statistical methods (Maximum likelihood,...)</c:v>
              </c:pt>
              <c:pt idx="3">
                <c:v>Sampling methods</c:v>
              </c:pt>
              <c:pt idx="4">
                <c:v>Data Base Management</c:v>
              </c:pt>
              <c:pt idx="5">
                <c:v>Symbolic Methods</c:v>
              </c:pt>
              <c:pt idx="6">
                <c:v>Bayesian and Frequentist Statistics</c:v>
              </c:pt>
              <c:pt idx="7">
                <c:v>Other (please specify)</c:v>
              </c:pt>
            </c:strLit>
          </c:cat>
          <c:val>
            <c:numLit>
              <c:ptCount val="8"/>
              <c:pt idx="0">
                <c:v>52.94</c:v>
              </c:pt>
              <c:pt idx="1">
                <c:v>77.94</c:v>
              </c:pt>
              <c:pt idx="2">
                <c:v>64.71</c:v>
              </c:pt>
              <c:pt idx="3">
                <c:v>25</c:v>
              </c:pt>
              <c:pt idx="4">
                <c:v>33.82</c:v>
              </c:pt>
              <c:pt idx="5">
                <c:v>8.82</c:v>
              </c:pt>
              <c:pt idx="6">
                <c:v>50</c:v>
              </c:pt>
              <c:pt idx="7">
                <c:v>13.24</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 (bezogen auf Anzahl der Teilnehmer: 68)</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Eingabefeld von Other (please specify)</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7"/>
              <c:pt idx="0">
                <c:v>Depends on the problem</c:v>
              </c:pt>
              <c:pt idx="1">
                <c:v>File compression</c:v>
              </c:pt>
              <c:pt idx="2">
                <c:v>High quality data processing, pca</c:v>
              </c:pt>
              <c:pt idx="3">
                <c:v>Image reconstruction</c:v>
              </c:pt>
              <c:pt idx="4">
                <c:v>Information field theory</c:v>
              </c:pt>
              <c:pt idx="5">
                <c:v>Tba</c:v>
              </c:pt>
              <c:pt idx="6">
                <c:v>Unsupervised training techniques</c:v>
              </c:pt>
            </c:strLit>
          </c:cat>
          <c:val>
            <c:numLit>
              <c:ptCount val="7"/>
              <c:pt idx="0">
                <c:v>11.11</c:v>
              </c:pt>
              <c:pt idx="1">
                <c:v>11.11</c:v>
              </c:pt>
              <c:pt idx="2">
                <c:v>11.11</c:v>
              </c:pt>
              <c:pt idx="3">
                <c:v>11.11</c:v>
              </c:pt>
              <c:pt idx="4">
                <c:v>33.33</c:v>
              </c:pt>
              <c:pt idx="5">
                <c:v>11.11</c:v>
              </c:pt>
              <c:pt idx="6">
                <c:v>11.11</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Which tasks are you trying to solve in your research?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10"/>
              <c:pt idx="0">
                <c:v>Regression</c:v>
              </c:pt>
              <c:pt idx="1">
                <c:v>Classification</c:v>
              </c:pt>
              <c:pt idx="2">
                <c:v>Segmentation</c:v>
              </c:pt>
              <c:pt idx="3">
                <c:v>Clustering</c:v>
              </c:pt>
              <c:pt idx="4">
                <c:v>Anomaly Detection</c:v>
              </c:pt>
              <c:pt idx="5">
                <c:v>Simulation / Building Generative Models</c:v>
              </c:pt>
              <c:pt idx="6">
                <c:v>Solving Inverse Problems</c:v>
              </c:pt>
              <c:pt idx="7">
                <c:v>Reinforcement Learning</c:v>
              </c:pt>
              <c:pt idx="8">
                <c:v>Building Surrogate Models</c:v>
              </c:pt>
              <c:pt idx="9">
                <c:v>Other - please specify</c:v>
              </c:pt>
            </c:strLit>
          </c:cat>
          <c:val>
            <c:numLit>
              <c:ptCount val="10"/>
              <c:pt idx="0">
                <c:v>52.17</c:v>
              </c:pt>
              <c:pt idx="1">
                <c:v>50.72</c:v>
              </c:pt>
              <c:pt idx="2">
                <c:v>15.94</c:v>
              </c:pt>
              <c:pt idx="3">
                <c:v>28.99</c:v>
              </c:pt>
              <c:pt idx="4">
                <c:v>40.58</c:v>
              </c:pt>
              <c:pt idx="5">
                <c:v>47.83</c:v>
              </c:pt>
              <c:pt idx="6">
                <c:v>46.38</c:v>
              </c:pt>
              <c:pt idx="7">
                <c:v>18.84</c:v>
              </c:pt>
              <c:pt idx="8">
                <c:v>14.49</c:v>
              </c:pt>
              <c:pt idx="9">
                <c:v>7.25</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 (bezogen auf Anzahl der Teilnehmer: 69)</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Eingabefeld von Other - please specify</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5"/>
              <c:pt idx="0">
                <c:v>High reproducibility in automatic data evaluation</c:v>
              </c:pt>
              <c:pt idx="1">
                <c:v>I do not understand the possible answers</c:v>
              </c:pt>
              <c:pt idx="2">
                <c:v>In combination with other experts</c:v>
              </c:pt>
              <c:pt idx="3">
                <c:v>Optimisation</c:v>
              </c:pt>
              <c:pt idx="4">
                <c:v>Transition dnn to analytic expressions</c:v>
              </c:pt>
            </c:strLit>
          </c:cat>
          <c:val>
            <c:numLit>
              <c:ptCount val="5"/>
              <c:pt idx="0">
                <c:v>20</c:v>
              </c:pt>
              <c:pt idx="1">
                <c:v>20</c:v>
              </c:pt>
              <c:pt idx="2">
                <c:v>20</c:v>
              </c:pt>
              <c:pt idx="3">
                <c:v>20</c:v>
              </c:pt>
              <c:pt idx="4">
                <c:v>20</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3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Which are your primary programming languages?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12"/>
              <c:pt idx="0">
                <c:v>Python</c:v>
              </c:pt>
              <c:pt idx="1">
                <c:v>Perl</c:v>
              </c:pt>
              <c:pt idx="2">
                <c:v>R</c:v>
              </c:pt>
              <c:pt idx="3">
                <c:v>C</c:v>
              </c:pt>
              <c:pt idx="4">
                <c:v>C++/C#</c:v>
              </c:pt>
              <c:pt idx="5">
                <c:v>Fortran</c:v>
              </c:pt>
              <c:pt idx="6">
                <c:v>Bash/Shell</c:v>
              </c:pt>
              <c:pt idx="7">
                <c:v>Julia</c:v>
              </c:pt>
              <c:pt idx="8">
                <c:v>Mathematica</c:v>
              </c:pt>
              <c:pt idx="9">
                <c:v>Mathlab</c:v>
              </c:pt>
              <c:pt idx="10">
                <c:v>Other (please specify)</c:v>
              </c:pt>
              <c:pt idx="11">
                <c:v>No usage</c:v>
              </c:pt>
            </c:strLit>
          </c:cat>
          <c:val>
            <c:numLit>
              <c:ptCount val="12"/>
              <c:pt idx="0">
                <c:v>84.06</c:v>
              </c:pt>
              <c:pt idx="1">
                <c:v>2.9</c:v>
              </c:pt>
              <c:pt idx="2">
                <c:v>1.45</c:v>
              </c:pt>
              <c:pt idx="3">
                <c:v>23.19</c:v>
              </c:pt>
              <c:pt idx="4">
                <c:v>50.72</c:v>
              </c:pt>
              <c:pt idx="5">
                <c:v>8.7</c:v>
              </c:pt>
              <c:pt idx="6">
                <c:v>10.14</c:v>
              </c:pt>
              <c:pt idx="7">
                <c:v>2.9</c:v>
              </c:pt>
              <c:pt idx="8">
                <c:v>7.25</c:v>
              </c:pt>
              <c:pt idx="9">
                <c:v>14.49</c:v>
              </c:pt>
              <c:pt idx="10">
                <c:v>13.04</c:v>
              </c:pt>
              <c:pt idx="11">
                <c:v>0</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 (bezogen auf Anzahl der Teilnehmer: 69)</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4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Eingabefeld von Other (please specify)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8"/>
              <c:pt idx="0">
                <c:v>Cuda/opencl</c:v>
              </c:pt>
              <c:pt idx="1">
                <c:v>Delphi</c:v>
              </c:pt>
              <c:pt idx="2">
                <c:v>Gdl/idl</c:v>
              </c:pt>
              <c:pt idx="3">
                <c:v>Idl</c:v>
              </c:pt>
              <c:pt idx="4">
                <c:v>Igor</c:v>
              </c:pt>
              <c:pt idx="5">
                <c:v>Igorpro, wavemetrics</c:v>
              </c:pt>
              <c:pt idx="6">
                <c:v>Maple</c:v>
              </c:pt>
              <c:pt idx="7">
                <c:v>Matlab</c:v>
              </c:pt>
            </c:strLit>
          </c:cat>
          <c:val>
            <c:numLit>
              <c:ptCount val="8"/>
              <c:pt idx="0">
                <c:v>11.11</c:v>
              </c:pt>
              <c:pt idx="1">
                <c:v>11.11</c:v>
              </c:pt>
              <c:pt idx="2">
                <c:v>11.11</c:v>
              </c:pt>
              <c:pt idx="3">
                <c:v>22.22</c:v>
              </c:pt>
              <c:pt idx="4">
                <c:v>11.11</c:v>
              </c:pt>
              <c:pt idx="5">
                <c:v>11.11</c:v>
              </c:pt>
              <c:pt idx="6">
                <c:v>11.11</c:v>
              </c:pt>
              <c:pt idx="7">
                <c:v>11.11</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4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4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Which Data Analysis Tools are you using?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4"/>
              <c:pt idx="0">
                <c:v>Jupyter Notebooks</c:v>
              </c:pt>
              <c:pt idx="1">
                <c:v>ROOT</c:v>
              </c:pt>
              <c:pt idx="2">
                <c:v>Other (please specify)</c:v>
              </c:pt>
              <c:pt idx="3">
                <c:v>No usage</c:v>
              </c:pt>
            </c:strLit>
          </c:cat>
          <c:val>
            <c:numLit>
              <c:ptCount val="4"/>
              <c:pt idx="0">
                <c:v>56.52</c:v>
              </c:pt>
              <c:pt idx="1">
                <c:v>21.74</c:v>
              </c:pt>
              <c:pt idx="2">
                <c:v>21.74</c:v>
              </c:pt>
              <c:pt idx="3">
                <c:v>27.54</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 (bezogen auf Anzahl der Teilnehmer: 69)</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4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Eingabefeld von Other (please specify)</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15"/>
              <c:pt idx="0">
                <c:v>Idl</c:v>
              </c:pt>
              <c:pt idx="1">
                <c:v>Idl (development/testing only)</c:v>
              </c:pt>
              <c:pt idx="2">
                <c:v>Igorpro, wavemetrics</c:v>
              </c:pt>
              <c:pt idx="3">
                <c:v>In collaboration with others</c:v>
              </c:pt>
              <c:pt idx="4">
                <c:v>Ipython</c:v>
              </c:pt>
              <c:pt idx="5">
                <c:v>Mantid, igor</c:v>
              </c:pt>
              <c:pt idx="6">
                <c:v>Mathematica</c:v>
              </c:pt>
              <c:pt idx="7">
                <c:v>Nifty</c:v>
              </c:pt>
              <c:pt idx="8">
                <c:v>Other python-based interfaces</c:v>
              </c:pt>
              <c:pt idx="9">
                <c:v>Own fortran, c systems</c:v>
              </c:pt>
              <c:pt idx="10">
                <c:v>Pandas, numpy</c:v>
              </c:pt>
              <c:pt idx="11">
                <c:v>Python scripts</c:v>
              </c:pt>
              <c:pt idx="12">
                <c:v>Scripts</c:v>
              </c:pt>
              <c:pt idx="13">
                <c:v>Spyder python</c:v>
              </c:pt>
              <c:pt idx="14">
                <c:v>Vispa (rwth aachen)</c:v>
              </c:pt>
            </c:strLit>
          </c:cat>
          <c:val>
            <c:numLit>
              <c:ptCount val="15"/>
              <c:pt idx="0">
                <c:v>6.67</c:v>
              </c:pt>
              <c:pt idx="1">
                <c:v>6.67</c:v>
              </c:pt>
              <c:pt idx="2">
                <c:v>6.67</c:v>
              </c:pt>
              <c:pt idx="3">
                <c:v>6.67</c:v>
              </c:pt>
              <c:pt idx="4">
                <c:v>6.67</c:v>
              </c:pt>
              <c:pt idx="5">
                <c:v>6.67</c:v>
              </c:pt>
              <c:pt idx="6">
                <c:v>6.67</c:v>
              </c:pt>
              <c:pt idx="7">
                <c:v>6.67</c:v>
              </c:pt>
              <c:pt idx="8">
                <c:v>6.67</c:v>
              </c:pt>
              <c:pt idx="9">
                <c:v>6.67</c:v>
              </c:pt>
              <c:pt idx="10">
                <c:v>6.67</c:v>
              </c:pt>
              <c:pt idx="11">
                <c:v>6.67</c:v>
              </c:pt>
              <c:pt idx="12">
                <c:v>6.67</c:v>
              </c:pt>
              <c:pt idx="13">
                <c:v>6.67</c:v>
              </c:pt>
              <c:pt idx="14">
                <c:v>6.67</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49.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What is your primary Area of Research?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9"/>
              <c:pt idx="0">
                <c:v>KET - Elementarteilchenphysik​</c:v>
              </c:pt>
              <c:pt idx="1">
                <c:v>KFN - Forschung mit Neutronen</c:v>
              </c:pt>
              <c:pt idx="2">
                <c:v>KAT - Astroteilchenphysik</c:v>
              </c:pt>
              <c:pt idx="3">
                <c:v>KfB - Beschleunigerphysik</c:v>
              </c:pt>
              <c:pt idx="4">
                <c:v>RDS - Rat Deutscher Sternwarten</c:v>
              </c:pt>
              <c:pt idx="5">
                <c:v>KHuK - Hadronen- und Kernphysik</c:v>
              </c:pt>
              <c:pt idx="6">
                <c:v>KFS - Forschung mit Synchrotronstrahlung​</c:v>
              </c:pt>
              <c:pt idx="7">
                <c:v>KFSI - Forschung mit nuklearen Sonden und Ionenstrahlen ​</c:v>
              </c:pt>
              <c:pt idx="8">
                <c:v>Other (please specify)</c:v>
              </c:pt>
            </c:strLit>
          </c:cat>
          <c:val>
            <c:numLit>
              <c:ptCount val="9"/>
              <c:pt idx="0">
                <c:v>18.84</c:v>
              </c:pt>
              <c:pt idx="1">
                <c:v>13.04</c:v>
              </c:pt>
              <c:pt idx="2">
                <c:v>14.49</c:v>
              </c:pt>
              <c:pt idx="3">
                <c:v>7.25</c:v>
              </c:pt>
              <c:pt idx="4">
                <c:v>7.25</c:v>
              </c:pt>
              <c:pt idx="5">
                <c:v>7.25</c:v>
              </c:pt>
              <c:pt idx="6">
                <c:v>40.58</c:v>
              </c:pt>
              <c:pt idx="7">
                <c:v>0</c:v>
              </c:pt>
              <c:pt idx="8">
                <c:v>2.9</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 (bezogen auf Anzahl der Teilnehmer: 69)</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5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Which Data Formats are you using?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12"/>
              <c:pt idx="0">
                <c:v>Hdf5</c:v>
              </c:pt>
              <c:pt idx="1">
                <c:v>Numpy</c:v>
              </c:pt>
              <c:pt idx="2">
                <c:v>xml</c:v>
              </c:pt>
              <c:pt idx="3">
                <c:v>open field specific data format</c:v>
              </c:pt>
              <c:pt idx="4">
                <c:v>proprietary commercial formats</c:v>
              </c:pt>
              <c:pt idx="5">
                <c:v>csv</c:v>
              </c:pt>
              <c:pt idx="6">
                <c:v>fits (flexible image transport system)</c:v>
              </c:pt>
              <c:pt idx="7">
                <c:v>panda</c:v>
              </c:pt>
              <c:pt idx="8">
                <c:v>sql</c:v>
              </c:pt>
              <c:pt idx="9">
                <c:v>image formats</c:v>
              </c:pt>
              <c:pt idx="10">
                <c:v>Other (please specify)</c:v>
              </c:pt>
              <c:pt idx="11">
                <c:v>No usage</c:v>
              </c:pt>
            </c:strLit>
          </c:cat>
          <c:val>
            <c:numLit>
              <c:ptCount val="12"/>
              <c:pt idx="0">
                <c:v>65.22</c:v>
              </c:pt>
              <c:pt idx="1">
                <c:v>56.52</c:v>
              </c:pt>
              <c:pt idx="2">
                <c:v>17.39</c:v>
              </c:pt>
              <c:pt idx="3">
                <c:v>13.04</c:v>
              </c:pt>
              <c:pt idx="4">
                <c:v>4.35</c:v>
              </c:pt>
              <c:pt idx="5">
                <c:v>53.62</c:v>
              </c:pt>
              <c:pt idx="6">
                <c:v>15.94</c:v>
              </c:pt>
              <c:pt idx="7">
                <c:v>28.99</c:v>
              </c:pt>
              <c:pt idx="8">
                <c:v>8.7</c:v>
              </c:pt>
              <c:pt idx="9">
                <c:v>26.09</c:v>
              </c:pt>
              <c:pt idx="10">
                <c:v>26.09</c:v>
              </c:pt>
              <c:pt idx="11">
                <c:v>2.9</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 (bezogen auf Anzahl der Teilnehmer: 69)</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5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Eingabefeld von Other (please specify)</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14"/>
              <c:pt idx="0">
                <c:v>.dat</c:v>
              </c:pt>
              <c:pt idx="1">
                <c:v>Ascii</c:v>
              </c:pt>
              <c:pt idx="2">
                <c:v>Ascii based formats, tiff</c:v>
              </c:pt>
              <c:pt idx="3">
                <c:v>Ascii,  text, fio, orsopy</c:v>
              </c:pt>
              <c:pt idx="4">
                <c:v>Fits</c:v>
              </c:pt>
              <c:pt idx="5">
                <c:v>Foo</c:v>
              </c:pt>
              <c:pt idx="6">
                <c:v>Log files</c:v>
              </c:pt>
              <c:pt idx="7">
                <c:v>My own formats</c:v>
              </c:pt>
              <c:pt idx="8">
                <c:v>Nexus</c:v>
              </c:pt>
              <c:pt idx="9">
                <c:v>Own ascii human readable</c:v>
              </c:pt>
              <c:pt idx="10">
                <c:v>Parquet</c:v>
              </c:pt>
              <c:pt idx="11">
                <c:v>Root</c:v>
              </c:pt>
              <c:pt idx="12">
                <c:v>Root ttree</c:v>
              </c:pt>
              <c:pt idx="13">
                <c:v>Spec-like</c:v>
              </c:pt>
            </c:strLit>
          </c:cat>
          <c:val>
            <c:numLit>
              <c:ptCount val="14"/>
              <c:pt idx="0">
                <c:v>5.56</c:v>
              </c:pt>
              <c:pt idx="1">
                <c:v>5.56</c:v>
              </c:pt>
              <c:pt idx="2">
                <c:v>5.56</c:v>
              </c:pt>
              <c:pt idx="3">
                <c:v>5.56</c:v>
              </c:pt>
              <c:pt idx="4">
                <c:v>5.56</c:v>
              </c:pt>
              <c:pt idx="5">
                <c:v>5.56</c:v>
              </c:pt>
              <c:pt idx="6">
                <c:v>5.56</c:v>
              </c:pt>
              <c:pt idx="7">
                <c:v>5.56</c:v>
              </c:pt>
              <c:pt idx="8">
                <c:v>16.67</c:v>
              </c:pt>
              <c:pt idx="9">
                <c:v>5.56</c:v>
              </c:pt>
              <c:pt idx="10">
                <c:v>5.56</c:v>
              </c:pt>
              <c:pt idx="11">
                <c:v>16.67</c:v>
              </c:pt>
              <c:pt idx="12">
                <c:v>5.56</c:v>
              </c:pt>
              <c:pt idx="13">
                <c:v>5.56</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5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5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Which machine learning packages are you using?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9"/>
              <c:pt idx="0">
                <c:v>Keras</c:v>
              </c:pt>
              <c:pt idx="1">
                <c:v>Pytorch</c:v>
              </c:pt>
              <c:pt idx="2">
                <c:v>TensorFlow</c:v>
              </c:pt>
              <c:pt idx="3">
                <c:v>TMVA</c:v>
              </c:pt>
              <c:pt idx="4">
                <c:v>SciKit Learn</c:v>
              </c:pt>
              <c:pt idx="5">
                <c:v>Mathematica</c:v>
              </c:pt>
              <c:pt idx="6">
                <c:v>R</c:v>
              </c:pt>
              <c:pt idx="7">
                <c:v>Other (please specify)</c:v>
              </c:pt>
              <c:pt idx="8">
                <c:v>No usage</c:v>
              </c:pt>
            </c:strLit>
          </c:cat>
          <c:val>
            <c:numLit>
              <c:ptCount val="9"/>
              <c:pt idx="0">
                <c:v>37.68</c:v>
              </c:pt>
              <c:pt idx="1">
                <c:v>31.88</c:v>
              </c:pt>
              <c:pt idx="2">
                <c:v>43.48</c:v>
              </c:pt>
              <c:pt idx="3">
                <c:v>7.25</c:v>
              </c:pt>
              <c:pt idx="4">
                <c:v>36.23</c:v>
              </c:pt>
              <c:pt idx="5">
                <c:v>5.8</c:v>
              </c:pt>
              <c:pt idx="6">
                <c:v>0</c:v>
              </c:pt>
              <c:pt idx="7">
                <c:v>7.25</c:v>
              </c:pt>
              <c:pt idx="8">
                <c:v>28.99</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 (bezogen auf Anzahl der Teilnehmer: 69)</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6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Eingabefeld von Other (please specify)</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5"/>
              <c:pt idx="0">
                <c:v>Dlib,fastbdt,catboost,xgboost</c:v>
              </c:pt>
              <c:pt idx="1">
                <c:v>In collaboration with experts</c:v>
              </c:pt>
              <c:pt idx="2">
                <c:v>Jax</c:v>
              </c:pt>
              <c:pt idx="3">
                <c:v>Pytorch geometric</c:v>
              </c:pt>
              <c:pt idx="4">
                <c:v>Pytorch geometric (and few other pytorch based packages)</c:v>
              </c:pt>
            </c:strLit>
          </c:cat>
          <c:val>
            <c:numLit>
              <c:ptCount val="5"/>
              <c:pt idx="0">
                <c:v>20</c:v>
              </c:pt>
              <c:pt idx="1">
                <c:v>20</c:v>
              </c:pt>
              <c:pt idx="2">
                <c:v>20</c:v>
              </c:pt>
              <c:pt idx="3">
                <c:v>20</c:v>
              </c:pt>
              <c:pt idx="4">
                <c:v>20</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6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6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For which hardware platforms do you program?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8"/>
              <c:pt idx="0">
                <c:v>CPU</c:v>
              </c:pt>
              <c:pt idx="1">
                <c:v>CPU with multithreading</c:v>
              </c:pt>
              <c:pt idx="2">
                <c:v>GPU</c:v>
              </c:pt>
              <c:pt idx="3">
                <c:v>TPU</c:v>
              </c:pt>
              <c:pt idx="4">
                <c:v>FPGA</c:v>
              </c:pt>
              <c:pt idx="5">
                <c:v>ASICS</c:v>
              </c:pt>
              <c:pt idx="6">
                <c:v>Other (please specify)</c:v>
              </c:pt>
              <c:pt idx="7">
                <c:v>None</c:v>
              </c:pt>
            </c:strLit>
          </c:cat>
          <c:val>
            <c:numLit>
              <c:ptCount val="8"/>
              <c:pt idx="0">
                <c:v>62.32</c:v>
              </c:pt>
              <c:pt idx="1">
                <c:v>62.32</c:v>
              </c:pt>
              <c:pt idx="2">
                <c:v>49.28</c:v>
              </c:pt>
              <c:pt idx="3">
                <c:v>1.45</c:v>
              </c:pt>
              <c:pt idx="4">
                <c:v>10.14</c:v>
              </c:pt>
              <c:pt idx="5">
                <c:v>1.45</c:v>
              </c:pt>
              <c:pt idx="6">
                <c:v>4.35</c:v>
              </c:pt>
              <c:pt idx="7">
                <c:v>7.25</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 (bezogen auf Anzahl der Teilnehmer: 69)</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6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Eingabefeld von Other (please specify)</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3"/>
              <c:pt idx="0">
                <c:v>Collaboration with others</c:v>
              </c:pt>
              <c:pt idx="1">
                <c:v>Esp32 (programming by arduino tools)</c:v>
              </c:pt>
              <c:pt idx="2">
                <c:v>Independent</c:v>
              </c:pt>
            </c:strLit>
          </c:cat>
          <c:val>
            <c:numLit>
              <c:ptCount val="3"/>
              <c:pt idx="0">
                <c:v>33.33</c:v>
              </c:pt>
              <c:pt idx="1">
                <c:v>33.33</c:v>
              </c:pt>
              <c:pt idx="2">
                <c:v>33.33</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70.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26</c:v>
              </c:pt>
              <c:pt idx="1">
                <c:v>44</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7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Are there any legal/support aspects on which you need centralized guidance, for example licensing and distribution, open source, eccess to computing infrastructure, repositories, legacy code usage?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18"/>
              <c:pt idx="0">
                <c:v>No</c:v>
              </c:pt>
              <c:pt idx="1">
                <c:v>Not specifically</c:v>
              </c:pt>
              <c:pt idx="2">
                <c:v>--</c:v>
              </c:pt>
              <c:pt idx="3">
                <c:v>no</c:v>
              </c:pt>
              <c:pt idx="4">
                <c:v>Not to be bothered with mandatory questions to which one does not want to answer. Or with other words: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c:v>
              </c:pt>
              <c:pt idx="5">
                <c:v>licensing and distribution would be interesting.</c:v>
              </c:pt>
              <c:pt idx="6">
                <c:v>Yes</c:v>
              </c:pt>
              <c:pt idx="7">
                <c:v>integration in collaboration software</c:v>
              </c:pt>
              <c:pt idx="8">
                <c:v>Licensing</c:v>
              </c:pt>
              <c:pt idx="9">
                <c:v>a general and a specific guideline about licensing, intellectual property and possible reuse conditions and restrictions would be more than great</c:v>
              </c:pt>
              <c:pt idx="10">
                <c:v>All of the topics mentioned above are areas where researchers don&amp;apos;t really know how to work/proceed. I think guidance in such areas will be helpful to most.</c:v>
              </c:pt>
              <c:pt idx="11">
                <c:v>Maybe</c:v>
              </c:pt>
              <c:pt idx="12">
                <c:v>The archiving of network topologies and underlying experimental data from published papers are currently isolated solutions. A general approach with archiving possibilities should be a goal for the future.</c:v>
              </c:pt>
              <c:pt idx="13">
                <c:v>Mostly issues arise due to DS-GVO and hosting of data, which leads us to leave also the remaining non-open source software by companies due to non-European cloud data storage.</c:v>
              </c:pt>
              <c:pt idx="14">
                <c:v>Access to computing infrastructure, open source</c:v>
              </c:pt>
              <c:pt idx="15">
                <c:v>access to GPU Cluster</c:v>
              </c:pt>
              <c:pt idx="16">
                <c:v>we have industrial research so confidentiality is to be guaranteed</c:v>
              </c:pt>
              <c:pt idx="17">
                <c:v>no (we use gitlab at the university and nodelocked licenses, which we generate ourselves)</c:v>
              </c:pt>
            </c:strLit>
          </c:cat>
          <c:val>
            <c:numLit>
              <c:ptCount val="18"/>
              <c:pt idx="0">
                <c:v>30.77</c:v>
              </c:pt>
              <c:pt idx="1">
                <c:v>3.85</c:v>
              </c:pt>
              <c:pt idx="2">
                <c:v>3.85</c:v>
              </c:pt>
              <c:pt idx="3">
                <c:v>7.69</c:v>
              </c:pt>
              <c:pt idx="4">
                <c:v>3.85</c:v>
              </c:pt>
              <c:pt idx="5">
                <c:v>3.85</c:v>
              </c:pt>
              <c:pt idx="6">
                <c:v>3.85</c:v>
              </c:pt>
              <c:pt idx="7">
                <c:v>3.85</c:v>
              </c:pt>
              <c:pt idx="8">
                <c:v>3.85</c:v>
              </c:pt>
              <c:pt idx="9">
                <c:v>3.85</c:v>
              </c:pt>
              <c:pt idx="10">
                <c:v>3.85</c:v>
              </c:pt>
              <c:pt idx="11">
                <c:v>3.85</c:v>
              </c:pt>
              <c:pt idx="12">
                <c:v>3.85</c:v>
              </c:pt>
              <c:pt idx="13">
                <c:v>3.85</c:v>
              </c:pt>
              <c:pt idx="14">
                <c:v>3.85</c:v>
              </c:pt>
              <c:pt idx="15">
                <c:v>3.85</c:v>
              </c:pt>
              <c:pt idx="16">
                <c:v>3.85</c:v>
              </c:pt>
              <c:pt idx="17">
                <c:v>3.85</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77.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7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Are you active in the NFDI? If yes, in which consortium?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2"/>
              <c:pt idx="0">
                <c:v>Yes, in:</c:v>
              </c:pt>
              <c:pt idx="1">
                <c:v>No</c:v>
              </c:pt>
            </c:strLit>
          </c:cat>
          <c:val>
            <c:numLit>
              <c:ptCount val="2"/>
              <c:pt idx="0">
                <c:v>37.68</c:v>
              </c:pt>
              <c:pt idx="1">
                <c:v>62.32</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Eingabefeld von Other (please specify)</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2"/>
              <c:pt idx="0">
                <c:v>Radio Astronomy</c:v>
              </c:pt>
              <c:pt idx="1">
                <c:v>Astronomy/astrophysics</c:v>
              </c:pt>
            </c:strLit>
          </c:cat>
          <c:val>
            <c:numLit>
              <c:ptCount val="2"/>
              <c:pt idx="0">
                <c:v>50</c:v>
              </c:pt>
              <c:pt idx="1">
                <c:v>50</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8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Eingabefeld von Yes, in: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5"/>
              <c:pt idx="0">
                <c:v>Daphne</c:v>
              </c:pt>
              <c:pt idx="1">
                <c:v>Daphne4nfdi</c:v>
              </c:pt>
              <c:pt idx="2">
                <c:v>Nfdi4phys</c:v>
              </c:pt>
              <c:pt idx="3">
                <c:v>Punch</c:v>
              </c:pt>
              <c:pt idx="4">
                <c:v>Punch4nfdi</c:v>
              </c:pt>
            </c:strLit>
          </c:cat>
          <c:val>
            <c:numLit>
              <c:ptCount val="5"/>
              <c:pt idx="0">
                <c:v>26.92</c:v>
              </c:pt>
              <c:pt idx="1">
                <c:v>30.77</c:v>
              </c:pt>
              <c:pt idx="2">
                <c:v>3.85</c:v>
              </c:pt>
              <c:pt idx="3">
                <c:v>19.23</c:v>
              </c:pt>
              <c:pt idx="4">
                <c:v>19.23</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84.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66</c:v>
              </c:pt>
              <c:pt idx="1">
                <c:v>4</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8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Are you part of a project submitted to the current call on software and algorithms in ErUM-Data? If yes, please mention the project/topic.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Optionen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2"/>
              <c:pt idx="0">
                <c:v>Yes, in:</c:v>
              </c:pt>
              <c:pt idx="1">
                <c:v>No</c:v>
              </c:pt>
            </c:strLit>
          </c:cat>
          <c:val>
            <c:numLit>
              <c:ptCount val="2"/>
              <c:pt idx="0">
                <c:v>36.36</c:v>
              </c:pt>
              <c:pt idx="1">
                <c:v>63.64</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8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Eingabefeld von Yes, in: </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Wert/Antwort</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15"/>
              <c:pt idx="0">
                <c:v>1) Information Field Theory (Vollantrag)
2) COIN (not funded)</c:v>
              </c:pt>
              <c:pt idx="1">
                <c:v>MANTA</c:v>
              </c:pt>
              <c:pt idx="2">
                <c:v>Information Field Theory</c:v>
              </c:pt>
              <c:pt idx="3">
                <c:v>Digum</c:v>
              </c:pt>
              <c:pt idx="4">
                <c:v>AI-X-RAY</c:v>
              </c:pt>
              <c:pt idx="5">
                <c:v>KISS</c:v>
              </c:pt>
              <c:pt idx="6">
                <c:v>aNNomalie</c:v>
              </c:pt>
              <c:pt idx="7">
                <c:v>don&amp;apos;t remember name</c:v>
              </c:pt>
              <c:pt idx="8">
                <c:v>AI-Xray</c:v>
              </c:pt>
              <c:pt idx="9">
                <c:v>EvalSpek-ML, AI-X-Ray</c:v>
              </c:pt>
              <c:pt idx="10">
                <c:v>ML-KORR</c:v>
              </c:pt>
              <c:pt idx="11">
                <c:v>Several</c:v>
              </c:pt>
              <c:pt idx="12">
                <c:v>aNNomalie (Datamining und Anomaliedetektion in Echtzeit auf detektornahen
eingebetteten Prozessoren)</c:v>
              </c:pt>
              <c:pt idx="13">
                <c:v>AI-X-Ray</c:v>
              </c:pt>
              <c:pt idx="14">
                <c:v>AI-X-Ray project</c:v>
              </c:pt>
            </c:strLit>
          </c:cat>
          <c:val>
            <c:numLit>
              <c:ptCount val="15"/>
              <c:pt idx="0">
                <c:v>4.17</c:v>
              </c:pt>
              <c:pt idx="1">
                <c:v>4.17</c:v>
              </c:pt>
              <c:pt idx="2">
                <c:v>8.33</c:v>
              </c:pt>
              <c:pt idx="3">
                <c:v>4.17</c:v>
              </c:pt>
              <c:pt idx="4">
                <c:v>8.33</c:v>
              </c:pt>
              <c:pt idx="5">
                <c:v>8.33</c:v>
              </c:pt>
              <c:pt idx="6">
                <c:v>4.17</c:v>
              </c:pt>
              <c:pt idx="7">
                <c:v>4.17</c:v>
              </c:pt>
              <c:pt idx="8">
                <c:v>8.33</c:v>
              </c:pt>
              <c:pt idx="9">
                <c:v>4.17</c:v>
              </c:pt>
              <c:pt idx="10">
                <c:v>4.17</c:v>
              </c:pt>
              <c:pt idx="11">
                <c:v>4.17</c:v>
              </c:pt>
              <c:pt idx="12">
                <c:v>4.17</c:v>
              </c:pt>
              <c:pt idx="13">
                <c:v>8.33</c:v>
              </c:pt>
              <c:pt idx="14">
                <c:v>4.17</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title>
          <c:tx>
            <c:rich>
              <a:bodyPr/>
              <a:lstStyle/>
              <a:p>
                <a:pPr>
                  <a:defRPr b="false" i="false" strike="noStrike" sz="1000" u="none">
                    <a:solidFill>
                      <a:srgbClr val="000000">
                        <a:alpha val="100000"/>
                      </a:srgbClr>
                    </a:solidFill>
                    <a:latin typeface="Calibri"/>
                  </a:defRPr>
                </a:pPr>
                <a:r>
                  <a:rPr lang="en-US" dirty="0"/>
                  <a:t>Häufigkeit in %</a:t>
                </a:r>
                <a:endParaRPr lang="en-US" dirty="0"/>
              </a:p>
            </c:rich>
          </c:tx>
        </c:title>
        <c:numFmt formatCode="General" sourceLinked="1"/>
        <c:majorTickMark val="none"/>
        <c:minorTickMark val="none"/>
        <c:tickLblPos val="nextTo"/>
        <c:spPr>
          <a:ln w="0">
            <a:noFill/>
          </a:ln>
        </c:spPr>
        <c:crossAx val="52743552"/>
        <c:crosses val="autoZero"/>
        <c:crossBetween val="between"/>
      </c:valAx>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9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9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How interested would you be in a Wiki-Page collecting results and examples of big data analytics topics by German researchers?</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Promotoren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3"/>
              <c:pt idx="0">
                <c:v>Promotoren</c:v>
              </c:pt>
              <c:pt idx="1">
                <c:v>Kritiker</c:v>
              </c:pt>
              <c:pt idx="2">
                <c:v>Net Promoter Score</c:v>
              </c:pt>
            </c:strLit>
          </c:cat>
          <c:val>
            <c:numLit>
              <c:ptCount val="3"/>
              <c:pt idx="0">
                <c:v>33.33</c:v>
              </c:pt>
              <c:pt idx="1">
                <c:v>36.23</c:v>
              </c:pt>
              <c:pt idx="2">
                <c:v>-2.9</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9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0"/>
      <c:hPercent val="100"/>
      <c:rotY val="0"/>
      <c:depthPercent val="100"/>
      <c:rAngAx val="1"/>
      <c:perspective val="30"/>
    </c:view3D>
    <c:plotArea>
      <c:layout>
        <c:manualLayout>
          <c:xMode val="edge"/>
          <c:yMode val="edge"/>
        </c:manualLayout>
      </c:layout>
      <c:pieChart>
        <c:varyColors val="1"/>
        <c:ser>
          <c:idx val="0"/>
          <c:order val="0"/>
          <c:tx>
            <c:v>Frage beantwortet</c:v>
          </c:tx>
          <c:dLbls>
            <c:txPr>
              <a:bodyPr/>
              <a:lstStyle/>
              <a:p>
                <a:pPr>
                  <a:defRPr b="false" i="false" strike="noStrike" sz="900" u="none">
                    <a:solidFill>
                      <a:srgbClr val="000000">
                        <a:alpha val="100000"/>
                      </a:srgbClr>
                    </a:solidFill>
                    <a:latin typeface="Calibri"/>
                  </a:defRPr>
                </a:pPr>
                <a:endParaRPr lang="en-US" dirty="0"/>
              </a:p>
            </c:txPr>
            <c:dLblPos val="inEnd"/>
            <c:showLegendKey val="0"/>
            <c:showVal val="0"/>
            <c:showCatName val="0"/>
            <c:showSerName val="0"/>
            <c:showPercent val="1"/>
            <c:showLeaderLines val="0"/>
          </c:dLbls>
          <c:cat>
            <c:strLit>
              <c:ptCount val="2"/>
              <c:pt idx="0">
                <c:v>Frage beantwortet</c:v>
              </c:pt>
              <c:pt idx="1">
                <c:v>Frage nicht beantwortet</c:v>
              </c:pt>
            </c:strLit>
          </c:cat>
          <c:val>
            <c:numLit>
              <c:ptCount val="2"/>
              <c:pt idx="0">
                <c:v>69</c:v>
              </c:pt>
              <c:pt idx="1">
                <c:v>1</c:v>
              </c:pt>
            </c:numLit>
          </c:val>
        </c:ser>
      </c:pieChart>
    </c:plotArea>
    <c:legend>
      <c:legendPos val="r"/>
      <c:layout>
        <c:manualLayout>
          <c:xMode val="edge"/>
          <c:yMode val="edge"/>
        </c:manualLayout>
      </c:layout>
      <c:overlay val="0"/>
      <c:spPr>
        <a:noFill/>
        <a:ln w="12700" cap="flat" cmpd="sng" algn="ctr">
          <a:solidFill>
            <a:srgbClr val="000000">
              <a:alpha val="100000"/>
            </a:srgbClr>
          </a:solidFill>
          <a:prstDash val="solid"/>
          <a:round/>
          <a:headEnd type="none" w="med" len="med"/>
          <a:tailEnd type="none" w="med" len="med"/>
        </a:ln>
      </c:spPr>
      <c:txPr>
        <a:bodyPr/>
        <a:lstStyle/>
        <a:p>
          <a:pPr algn="l" fontAlgn="base" marL="0" marR="0" indent="0" lvl="0">
            <a:defRPr b="false" i="false" strike="noStrike" sz="700" u="none">
              <a:solidFill>
                <a:srgbClr val="000000">
                  <a:alpha val="100000"/>
                </a:srgbClr>
              </a:solidFill>
              <a:latin typeface="Calibri"/>
            </a:defRPr>
          </a:pPr>
          <a:endParaRPr lang="en-US" dirty="0"/>
        </a:p>
      </c:txPr>
    </c:legend>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charts/chart9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fontAlgn="base" marL="0" marR="0" indent="0" lvl="0">
              <a:defRPr/>
            </a:pPr>
            <a:r>
              <a:rPr lang="en-US" dirty="0" b="true" i="false" strike="noStrike" sz="1400" u="none">
                <a:solidFill>
                  <a:srgbClr val="000000">
                    <a:alpha val="100000"/>
                  </a:srgbClr>
                </a:solidFill>
                <a:latin typeface="Calibri"/>
              </a:rPr>
              <a:t>How interested would you be in a match-making page with other researchers in Germany?</a:t>
            </a:r>
            <a:endParaRPr lang="en-US" dirty="0"/>
          </a:p>
        </c:rich>
      </c:tx>
      <c:layout>
        <c:manualLayout>
          <c:xMode val="edge"/>
          <c:yMode val="edge"/>
          <c:x val="0.01"/>
          <c:y val="0.01"/>
        </c:manualLayout>
      </c:layout>
      <c:overlay val="0"/>
    </c:title>
    <c:autoTitleDeleted val="0"/>
    <c:view3D>
      <c:rotX val="0"/>
      <c:hPercent val="100"/>
      <c:rotY val="0"/>
      <c:depthPercent val="100"/>
      <c:rAngAx val="1"/>
      <c:perspective val="30"/>
    </c:view3D>
    <c:plotArea>
      <c:layout>
        <c:manualLayout>
          <c:xMode val="edge"/>
          <c:yMode val="edge"/>
        </c:manualLayout>
      </c:layout>
      <c:barChart>
        <c:barDir val="col"/>
        <c:grouping val="clustered"/>
        <c:ser>
          <c:idx val="0"/>
          <c:order val="0"/>
          <c:tx>
            <c:v>Promotoren</c:v>
          </c:tx>
          <c:dLbls>
            <c:txPr>
              <a:bodyPr/>
              <a:lstStyle/>
              <a:p>
                <a:pPr>
                  <a:defRPr b="false" i="false" strike="noStrike" sz="900" u="none">
                    <a:solidFill>
                      <a:srgbClr val="000000">
                        <a:alpha val="100000"/>
                      </a:srgbClr>
                    </a:solidFill>
                    <a:latin typeface="Calibri"/>
                  </a:defRPr>
                </a:pPr>
                <a:endParaRPr lang="en-US" dirty="0"/>
              </a:p>
            </c:txPr>
            <c:dLblPos val="inEnd"/>
            <c:showVal val="1"/>
            <c:showCatName val="0"/>
            <c:showSerName val="0"/>
            <c:showPercent val="0"/>
            <c:separator/>
            <c:showLeaderLines val="0"/>
          </c:dLbls>
          <c:cat>
            <c:strLit>
              <c:ptCount val="3"/>
              <c:pt idx="0">
                <c:v>Promotoren</c:v>
              </c:pt>
              <c:pt idx="1">
                <c:v>Kritiker</c:v>
              </c:pt>
              <c:pt idx="2">
                <c:v>Net Promoter Score</c:v>
              </c:pt>
            </c:strLit>
          </c:cat>
          <c:val>
            <c:numLit>
              <c:ptCount val="3"/>
              <c:pt idx="0">
                <c:v>24.64</c:v>
              </c:pt>
              <c:pt idx="1">
                <c:v>46.38</c:v>
              </c:pt>
              <c:pt idx="2">
                <c:v>-21.74</c:v>
              </c:pt>
            </c:numLit>
          </c:val>
        </c:ser>
        <c:gapWidth val="150"/>
        <c:overlap val="0"/>
        <c:axId val="52743552"/>
        <c:axId val="52749440"/>
        <c:extLst/>
      </c:barChart>
      <c:catAx>
        <c:axId val="52743552"/>
        <c:scaling>
          <c:orientation val="minMax"/>
        </c:scaling>
        <c:delete val="0"/>
        <c:axPos val="b"/>
        <c:numFmt formatCode="" sourceLinked="1"/>
        <c:majorTickMark val="none"/>
        <c:minorTickMark val="none"/>
        <c:tickLblPos val="nextTo"/>
        <c:spPr>
          <a:ln w="0">
            <a:noFill/>
          </a:ln>
        </c:spPr>
        <c:crossAx val="52749440"/>
        <c:crosses val="autoZero"/>
        <c:lblAlgn val="ctr"/>
        <c:lblOffset val="100"/>
      </c:catAx>
      <c:valAx>
        <c:axId val="52749440"/>
        <c:scaling>
          <c:orientation val="minMax"/>
        </c:scaling>
        <c:delete val="0"/>
        <c:axPos val="l"/>
        <c:numFmt formatCode="General" sourceLinked="1"/>
        <c:majorTickMark val="none"/>
        <c:minorTickMark val="none"/>
        <c:tickLblPos val="nextTo"/>
        <c:spPr>
          <a:ln w="0">
            <a:noFill/>
          </a:ln>
        </c:spPr>
        <c:crossAx val="52743552"/>
        <c:crosses val="autoZero"/>
        <c:crossBetween val="between"/>
      </c:valAx>
    </c:plotArea>
    <c:plotVisOnly val="1"/>
    <c:dispBlanksAs val="zero"/>
  </c:chart>
  <c:spPr>
    <a:noFill/>
    <a:ln w="0" cap="flat" cmpd="sng" algn="ctr">
      <a:solidFill>
        <a:srgbClr val="A0A0A0">
          <a:alpha val="100000"/>
        </a:srgbClr>
      </a:solidFill>
      <a:prstDash val="solid"/>
      <a:round/>
      <a:headEnd type="none" w="med" len="med"/>
      <a:tailEnd type="none" w="med" len="med"/>
    </a:ln>
  </c:spPr>
</c:chartSpace>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3757669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2.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26.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28.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30.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33.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35.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37.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40.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42.xml"/>
  <Relationship Id="rId3" Type="http://schemas.openxmlformats.org/officeDocument/2006/relationships/chart" Target="../charts/chart44.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47.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5.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49.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5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54.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56.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58.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6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63.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65.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68.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8.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70.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75.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77.xml"/>
  <Relationship Id="rId3" Type="http://schemas.openxmlformats.org/officeDocument/2006/relationships/chart" Target="../charts/chart79.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82.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84.xml"/>
  <Relationship Id="rId3" Type="http://schemas.openxmlformats.org/officeDocument/2006/relationships/chart" Target="../charts/chart86.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89.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9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0.xml"/>
  <Relationship Id="rId3" Type="http://schemas.openxmlformats.org/officeDocument/2006/relationships/chart" Target="../charts/chart12.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94.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96.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99.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0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04.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06.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09.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1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5.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16.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18.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25.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30.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7.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19.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2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chart" Target="../charts/chart2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 - What is your primary Area of Research?]]></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27"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333625"/>
          <a:ext cx="8734425" cy="3295650"/>
        </p:xfrm>
        <a:graphic>
          <a:graphicData uri="http://schemas.openxmlformats.org/drawingml/2006/table">
            <a:tbl>
              <a:tblPr firstRow="1" bandRow="1"/>
              <a:tblGrid>
                <a:gridCol w="1457325"/>
                <a:gridCol w="1457325"/>
                <a:gridCol w="1457325"/>
                <a:gridCol w="1457325"/>
                <a:gridCol w="1457325"/>
                <a:gridCol w="1457325"/>
              </a:tblGrid>
              <a:tr h="27622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ET - Elementarteilchenphysik​]]></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8.8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6.8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FN - Forschung mit Neutr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0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1.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AT - Astroteilchenphysik]]></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4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2.9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fB - Beschleunigerphysik]]></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4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286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RDS - Rat Deutscher Sternwa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4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HuK - Hadronen- und Kernphysik]]></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4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FS - Forschung mit Synchrotronstrahl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0.5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6.3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4191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FSI - Forschung mit nuklearen Sonden und Ionenstrahlen ​]]></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ther (please specif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9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6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77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4 - Which techniques are you interested in?]]></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Eingabefeld von  Other (please specify)]]></a:t>
            </a:r>
          </a:p>
        </p:txBody>
      </p:sp>
      <p:graphicFrame>
        <p:nvGraphicFramePr>
          <p:cNvPr id="6" name="" descr=""/>
          <p:cNvGraphicFramePr>
            <a:graphicFrameLocks noGrp="1"/>
          </p:cNvGraphicFramePr>
          <p:nvPr/>
        </p:nvGraphicFramePr>
        <p:xfrm>
          <a:off x="200025" y="990600"/>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 descr=""/>
          <p:cNvGraphicFramePr>
            <a:graphicFrameLocks noGrp="1"/>
          </p:cNvGraphicFramePr>
          <p:nvPr/>
        </p:nvGraphicFramePr>
        <p:xfrm>
          <a:off x="200025" y="1343025"/>
          <a:ext cx="4371975" cy="2028825"/>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epends on the problem]]></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ile compressi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High quality data processing, pc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mage reconstructi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nformation field theor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3.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Tb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Unsupervised training technique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graphicFrame>
        <p:nvGraphicFramePr>
          <p:cNvPr id="8" name="chart_answer_214762663" descr=""/>
          <p:cNvGraphicFramePr/>
          <p:nvPr/>
        </p:nvGraphicFramePr>
        <p:xfrm>
          <a:off x="200025" y="3286125"/>
          <a:ext cx="8734425" cy="29622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5 - Which tasks are you trying to solve in your research?]]></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8258549"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333625"/>
          <a:ext cx="8734425" cy="3333750"/>
        </p:xfrm>
        <a:graphic>
          <a:graphicData uri="http://schemas.openxmlformats.org/drawingml/2006/table">
            <a:tbl>
              <a:tblPr firstRow="1" bandRow="1"/>
              <a:tblGrid>
                <a:gridCol w="1457325"/>
                <a:gridCol w="1457325"/>
                <a:gridCol w="1457325"/>
                <a:gridCol w="1457325"/>
                <a:gridCol w="1457325"/>
                <a:gridCol w="1457325"/>
              </a:tblGrid>
              <a:tr h="27622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238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Regressi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7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2.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6.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lassificati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7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0.7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egmentati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7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9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9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lusteri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7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8.9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9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omaly Detecti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7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0.5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2.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imulation / Building Generative Model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7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7.8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8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olving Inverse Problem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8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6.3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Reinforcement Learni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8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8.8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8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Building Surrogate Model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8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4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4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ther - please specif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8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2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23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5 - Which tasks are you trying to solve in your research?]]></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questAnswers8258549"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5 - Which tasks are you trying to solve in your research?]]></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Eingabefeld von  Other - please specify]]></a:t>
            </a:r>
          </a:p>
        </p:txBody>
      </p:sp>
      <p:graphicFrame>
        <p:nvGraphicFramePr>
          <p:cNvPr id="6" name="" descr=""/>
          <p:cNvGraphicFramePr>
            <a:graphicFrameLocks noGrp="1"/>
          </p:cNvGraphicFramePr>
          <p:nvPr/>
        </p:nvGraphicFramePr>
        <p:xfrm>
          <a:off x="200025" y="990600"/>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 descr=""/>
          <p:cNvGraphicFramePr>
            <a:graphicFrameLocks noGrp="1"/>
          </p:cNvGraphicFramePr>
          <p:nvPr/>
        </p:nvGraphicFramePr>
        <p:xfrm>
          <a:off x="200025" y="1343025"/>
          <a:ext cx="4371975" cy="1990725"/>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High reproducibility in automatic data evaluati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 do not understand the possible answer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n combination with other exper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ptimisati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Transition dnn to analytic expression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graphicFrame>
        <p:nvGraphicFramePr>
          <p:cNvPr id="8" name="chart_answer_2352749499" descr=""/>
          <p:cNvGraphicFramePr/>
          <p:nvPr/>
        </p:nvGraphicFramePr>
        <p:xfrm>
          <a:off x="200025" y="3248025"/>
          <a:ext cx="8734425" cy="30003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6 - Which are your primary programming languages?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39"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333625"/>
          <a:ext cx="8734425" cy="3143250"/>
        </p:xfrm>
        <a:graphic>
          <a:graphicData uri="http://schemas.openxmlformats.org/drawingml/2006/table">
            <a:tbl>
              <a:tblPr firstRow="1" bandRow="1"/>
              <a:tblGrid>
                <a:gridCol w="1457325"/>
                <a:gridCol w="1457325"/>
                <a:gridCol w="1457325"/>
                <a:gridCol w="1457325"/>
                <a:gridCol w="1457325"/>
                <a:gridCol w="1457325"/>
              </a:tblGrid>
              <a:tr h="27622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yth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4.0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8.4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er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9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6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2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3.1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6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C#]]></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2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0.7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3.1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ortra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2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9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Bash/Shel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2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6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Juli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9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thematic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2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3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thlab]]></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2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4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6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ther (please specif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2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0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9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 usa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51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6 - Which are your primary programming languages?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questAnswers7959739"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6 - Which are your primary programming languages?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Eingabefeld von  Other (please specify) ]]></a:t>
            </a:r>
          </a:p>
        </p:txBody>
      </p:sp>
      <p:graphicFrame>
        <p:nvGraphicFramePr>
          <p:cNvPr id="6" name="" descr=""/>
          <p:cNvGraphicFramePr>
            <a:graphicFrameLocks noGrp="1"/>
          </p:cNvGraphicFramePr>
          <p:nvPr/>
        </p:nvGraphicFramePr>
        <p:xfrm>
          <a:off x="200025" y="990600"/>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 descr=""/>
          <p:cNvGraphicFramePr>
            <a:graphicFrameLocks noGrp="1"/>
          </p:cNvGraphicFramePr>
          <p:nvPr/>
        </p:nvGraphicFramePr>
        <p:xfrm>
          <a:off x="200025" y="1343025"/>
          <a:ext cx="4371975" cy="2200275"/>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uda/openc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elphi]]></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Gdl/id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d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2.2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go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gorpro, wavemetric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p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tlab]]></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graphicFrame>
        <p:nvGraphicFramePr>
          <p:cNvPr id="8" name="chart_answer_2714907658" descr=""/>
          <p:cNvGraphicFramePr/>
          <p:nvPr/>
        </p:nvGraphicFramePr>
        <p:xfrm>
          <a:off x="200025" y="3448050"/>
          <a:ext cx="8734425" cy="28003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7 - Which Data Analysis Tools are you using?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42"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333625"/>
          <a:ext cx="8734425" cy="1504950"/>
        </p:xfrm>
        <a:graphic>
          <a:graphicData uri="http://schemas.openxmlformats.org/drawingml/2006/table">
            <a:tbl>
              <a:tblPr firstRow="1" bandRow="1"/>
              <a:tblGrid>
                <a:gridCol w="1457325"/>
                <a:gridCol w="1457325"/>
                <a:gridCol w="1457325"/>
                <a:gridCol w="1457325"/>
                <a:gridCol w="1457325"/>
                <a:gridCol w="1457325"/>
              </a:tblGrid>
              <a:tr h="27622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Jupyter Notebook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2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6.5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4.3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ROO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3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1.7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7.0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ther (please specif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3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1.7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7.0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 usa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7.5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1.5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8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graphicFrame>
        <p:nvGraphicFramePr>
          <p:cNvPr id="10" name="chart_questAnswers7959742" descr=""/>
          <p:cNvGraphicFramePr/>
          <p:nvPr/>
        </p:nvGraphicFramePr>
        <p:xfrm>
          <a:off x="200025" y="3762375"/>
          <a:ext cx="8734425" cy="24860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7 - Which Data Analysis Tools are you using?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Eingabefeld von  Other (please specify)]]></a:t>
            </a:r>
          </a:p>
        </p:txBody>
      </p:sp>
      <p:graphicFrame>
        <p:nvGraphicFramePr>
          <p:cNvPr id="6" name="" descr=""/>
          <p:cNvGraphicFramePr>
            <a:graphicFrameLocks noGrp="1"/>
          </p:cNvGraphicFramePr>
          <p:nvPr/>
        </p:nvGraphicFramePr>
        <p:xfrm>
          <a:off x="200025" y="990600"/>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 descr=""/>
          <p:cNvGraphicFramePr>
            <a:graphicFrameLocks noGrp="1"/>
          </p:cNvGraphicFramePr>
          <p:nvPr/>
        </p:nvGraphicFramePr>
        <p:xfrm>
          <a:off x="200025" y="1343025"/>
          <a:ext cx="4371975" cy="3829050"/>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d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dl (development/testing onl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gorpro, wavemetric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n collaboration with other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pyth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ntid, igo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thematic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ift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ther python-based interface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wn fortran, c system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andas, nump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ython scrip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crip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pyder pyth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Vispa (rwth aac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7 - Which Data Analysis Tools are you using?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answer_214762663"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 - What is your primary Area of Research?]]></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questAnswers7959727"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8 - Which Data Formats are you using?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45"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333625"/>
          <a:ext cx="8734425" cy="3914775"/>
        </p:xfrm>
        <a:graphic>
          <a:graphicData uri="http://schemas.openxmlformats.org/drawingml/2006/table">
            <a:tbl>
              <a:tblPr firstRow="1" bandRow="1"/>
              <a:tblGrid>
                <a:gridCol w="1457325"/>
                <a:gridCol w="1457325"/>
                <a:gridCol w="1457325"/>
                <a:gridCol w="1457325"/>
                <a:gridCol w="1457325"/>
                <a:gridCol w="1457325"/>
              </a:tblGrid>
              <a:tr h="27622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143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Hdf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3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5.2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0.4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ump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6.5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7.7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xm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3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7.3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4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pen field specific data forma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0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0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roprietary commercial forma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3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sv]]></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3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3.6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6.8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its (flexible image transport system)]]></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3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9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and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3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8.9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0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q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4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7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mage forma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4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6.0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1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ther (please specif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4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6.0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1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 usa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7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9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9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20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8 - Which Data Formats are you using?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questAnswers7959745"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8 - Which Data Formats are you using?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Eingabefeld von  Other (please specify)]]></a:t>
            </a:r>
          </a:p>
        </p:txBody>
      </p:sp>
      <p:graphicFrame>
        <p:nvGraphicFramePr>
          <p:cNvPr id="6" name="" descr=""/>
          <p:cNvGraphicFramePr>
            <a:graphicFrameLocks noGrp="1"/>
          </p:cNvGraphicFramePr>
          <p:nvPr/>
        </p:nvGraphicFramePr>
        <p:xfrm>
          <a:off x="200025" y="990600"/>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 descr=""/>
          <p:cNvGraphicFramePr>
            <a:graphicFrameLocks noGrp="1"/>
          </p:cNvGraphicFramePr>
          <p:nvPr/>
        </p:nvGraphicFramePr>
        <p:xfrm>
          <a:off x="200025" y="1343025"/>
          <a:ext cx="4371975" cy="3324225"/>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a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scii]]></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scii based formats, tiff]]></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scii,  text, fio, orsop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i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oo]]></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Log file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y own forma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exu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wn ascii human read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arqu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Roo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Root ttre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pec-lik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8 - Which Data Formats are you using?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answer_214762663"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9 - Which machine learning packages are you using?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48"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333625"/>
          <a:ext cx="8734425" cy="2447925"/>
        </p:xfrm>
        <a:graphic>
          <a:graphicData uri="http://schemas.openxmlformats.org/drawingml/2006/table">
            <a:tbl>
              <a:tblPr firstRow="1" bandRow="1"/>
              <a:tblGrid>
                <a:gridCol w="1457325"/>
                <a:gridCol w="1457325"/>
                <a:gridCol w="1457325"/>
                <a:gridCol w="1457325"/>
                <a:gridCol w="1457325"/>
                <a:gridCol w="1457325"/>
              </a:tblGrid>
              <a:tr h="27622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era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7.6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8.9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ytorch]]></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4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1.8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6.0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TensorFlow]]></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4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4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1.9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TMV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4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6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ciKit Lear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4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6.2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8.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thematic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4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8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9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4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ther (please specif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5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6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 usa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7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8.9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6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37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9 - Which machine learning packages are you using?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questAnswers7959748"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9 - Which machine learning packages are you using?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Eingabefeld von  Other (please specify)]]></a:t>
            </a:r>
          </a:p>
        </p:txBody>
      </p:sp>
      <p:graphicFrame>
        <p:nvGraphicFramePr>
          <p:cNvPr id="6" name="" descr=""/>
          <p:cNvGraphicFramePr>
            <a:graphicFrameLocks noGrp="1"/>
          </p:cNvGraphicFramePr>
          <p:nvPr/>
        </p:nvGraphicFramePr>
        <p:xfrm>
          <a:off x="200025" y="990600"/>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 descr=""/>
          <p:cNvGraphicFramePr>
            <a:graphicFrameLocks noGrp="1"/>
          </p:cNvGraphicFramePr>
          <p:nvPr/>
        </p:nvGraphicFramePr>
        <p:xfrm>
          <a:off x="200025" y="1343025"/>
          <a:ext cx="8734425" cy="1562100"/>
        </p:xfrm>
        <a:graphic>
          <a:graphicData uri="http://schemas.openxmlformats.org/drawingml/2006/table">
            <a:tbl>
              <a:tblPr firstRow="1" bandRow="1"/>
              <a:tblGrid>
                <a:gridCol w="2181225"/>
                <a:gridCol w="2181225"/>
                <a:gridCol w="2181225"/>
                <a:gridCol w="218122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lib,fastbdt,catboost,xgboos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n collaboration with exper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Jax]]></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ytorch geometric]]></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ytorch geometric (and few other pytorch based package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graphicFrame>
        <p:nvGraphicFramePr>
          <p:cNvPr id="8" name="chart_answer_214762663" descr=""/>
          <p:cNvGraphicFramePr/>
          <p:nvPr/>
        </p:nvGraphicFramePr>
        <p:xfrm>
          <a:off x="200025" y="3019425"/>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0 - For which hardware platforms do you program?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51"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333625"/>
          <a:ext cx="8734425" cy="2209800"/>
        </p:xfrm>
        <a:graphic>
          <a:graphicData uri="http://schemas.openxmlformats.org/drawingml/2006/table">
            <a:tbl>
              <a:tblPr firstRow="1" bandRow="1"/>
              <a:tblGrid>
                <a:gridCol w="1457325"/>
                <a:gridCol w="1457325"/>
                <a:gridCol w="1457325"/>
                <a:gridCol w="1457325"/>
                <a:gridCol w="1457325"/>
                <a:gridCol w="1457325"/>
              </a:tblGrid>
              <a:tr h="27622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PU]]></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5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2.3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1.3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PU with multithreadi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5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2.3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1.3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GPU]]></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5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9.2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4.8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TPU]]></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5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7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PG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5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SIC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5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7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ther (please specif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1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n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7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6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37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0 - For which hardware platforms do you program?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questAnswers7959751"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0 - For which hardware platforms do you program?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Eingabefeld von  Other (please specify)]]></a:t>
            </a:r>
          </a:p>
        </p:txBody>
      </p:sp>
      <p:graphicFrame>
        <p:nvGraphicFramePr>
          <p:cNvPr id="6" name="" descr=""/>
          <p:cNvGraphicFramePr>
            <a:graphicFrameLocks noGrp="1"/>
          </p:cNvGraphicFramePr>
          <p:nvPr/>
        </p:nvGraphicFramePr>
        <p:xfrm>
          <a:off x="200025" y="990600"/>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 descr=""/>
          <p:cNvGraphicFramePr>
            <a:graphicFrameLocks noGrp="1"/>
          </p:cNvGraphicFramePr>
          <p:nvPr/>
        </p:nvGraphicFramePr>
        <p:xfrm>
          <a:off x="200025" y="1343025"/>
          <a:ext cx="4371975" cy="1095375"/>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ollaboration with other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3.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Esp32 (programming by arduino tool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3.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ndepend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3.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graphicFrame>
        <p:nvGraphicFramePr>
          <p:cNvPr id="8" name="chart_answer_214762663" descr=""/>
          <p:cNvGraphicFramePr/>
          <p:nvPr/>
        </p:nvGraphicFramePr>
        <p:xfrm>
          <a:off x="200025" y="25527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 - What is your primary Area of Research?]]></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Eingabefeld von  Other (please specify)]]></a:t>
            </a:r>
          </a:p>
        </p:txBody>
      </p:sp>
      <p:graphicFrame>
        <p:nvGraphicFramePr>
          <p:cNvPr id="6" name="" descr=""/>
          <p:cNvGraphicFramePr>
            <a:graphicFrameLocks noGrp="1"/>
          </p:cNvGraphicFramePr>
          <p:nvPr/>
        </p:nvGraphicFramePr>
        <p:xfrm>
          <a:off x="200025" y="990600"/>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 descr=""/>
          <p:cNvGraphicFramePr>
            <a:graphicFrameLocks noGrp="1"/>
          </p:cNvGraphicFramePr>
          <p:nvPr/>
        </p:nvGraphicFramePr>
        <p:xfrm>
          <a:off x="200025" y="1343025"/>
          <a:ext cx="4371975" cy="904875"/>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Radio Astronom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stronomy/astrophysic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graphicFrame>
        <p:nvGraphicFramePr>
          <p:cNvPr id="8" name="chart_answer_214762663" descr=""/>
          <p:cNvGraphicFramePr/>
          <p:nvPr/>
        </p:nvGraphicFramePr>
        <p:xfrm>
          <a:off x="200025" y="23622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571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1 - Are there any legal/support aspects on which you need centralized guidance, for example licensing and distribution, open source, eccess to computing infrastructure, repositories, legacy code usage? ]]></a:t>
            </a:r>
          </a:p>
        </p:txBody>
      </p:sp>
      <p:sp>
        <p:nvSpPr>
          <p:cNvPr id="2" name=""/>
          <p:cNvSpPr txBox="1"/>
          <p:nvPr/>
        </p:nvSpPr>
        <p:spPr>
          <a:xfrm>
            <a:off x="200025" y="695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876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1181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1333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7.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2.8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54" descr=""/>
          <p:cNvGraphicFramePr/>
          <p:nvPr/>
        </p:nvGraphicFramePr>
        <p:xfrm>
          <a:off x="5829300" y="1333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524125"/>
            <a:ext cx="8734425" cy="33337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Are there any legal/support aspects on which you need centralized guidance, for example licensing and distribution, open source, eccess to computing infrastructure, repositories, legacy code usage? ]]></a:t>
            </a:r>
          </a:p>
        </p:txBody>
      </p:sp>
      <p:graphicFrame>
        <p:nvGraphicFramePr>
          <p:cNvPr id="9" name="" descr=""/>
          <p:cNvGraphicFramePr>
            <a:graphicFrameLocks noGrp="1"/>
          </p:cNvGraphicFramePr>
          <p:nvPr/>
        </p:nvGraphicFramePr>
        <p:xfrm>
          <a:off x="200025" y="2886075"/>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10" name="" descr=""/>
          <p:cNvGraphicFramePr>
            <a:graphicFrameLocks noGrp="1"/>
          </p:cNvGraphicFramePr>
          <p:nvPr/>
        </p:nvGraphicFramePr>
        <p:xfrm>
          <a:off x="200025" y="3238500"/>
          <a:ext cx="8734425" cy="3228975"/>
        </p:xfrm>
        <a:graphic>
          <a:graphicData uri="http://schemas.openxmlformats.org/drawingml/2006/table">
            <a:tbl>
              <a:tblPr firstRow="1" bandRow="1"/>
              <a:tblGrid>
                <a:gridCol w="2181225"/>
                <a:gridCol w="2181225"/>
                <a:gridCol w="2181225"/>
                <a:gridCol w="218122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0.7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t specificall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7.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144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t to be bothered with mandatory questions to which one does not want to answer. Or with other words: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licensing and distribution would be interesti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Ye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ntegration in collaboration softwar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Licensi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 general and a specific guideline about licensing, intellectual property and possible reuse conditions and restrictions would be more than grea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571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1 - Are there any legal/support aspects on which you need centralized guidance, for example licensing and distribution, open source, eccess to computing infrastructure, repositories, legacy code usage? ]]></a:t>
            </a:r>
          </a:p>
        </p:txBody>
      </p:sp>
      <p:sp>
        <p:nvSpPr>
          <p:cNvPr id="2" name=""/>
          <p:cNvSpPr txBox="1"/>
          <p:nvPr/>
        </p:nvSpPr>
        <p:spPr>
          <a:xfrm>
            <a:off x="200025" y="695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876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 descr=""/>
          <p:cNvGraphicFramePr>
            <a:graphicFrameLocks noGrp="1"/>
          </p:cNvGraphicFramePr>
          <p:nvPr/>
        </p:nvGraphicFramePr>
        <p:xfrm>
          <a:off x="200025" y="1181100"/>
          <a:ext cx="8734425" cy="2800350"/>
        </p:xfrm>
        <a:graphic>
          <a:graphicData uri="http://schemas.openxmlformats.org/drawingml/2006/table">
            <a:tbl>
              <a:tblPr firstRow="1" bandRow="1"/>
              <a:tblGrid>
                <a:gridCol w="2181225"/>
                <a:gridCol w="2181225"/>
                <a:gridCol w="2181225"/>
                <a:gridCol w="2181225"/>
              </a:tblGrid>
              <a:tr h="4191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ll of the topics mentioned above are areas where researchers don&apos;t really know how to work/proceed. I think guidance in such areas will be helpful to mos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yb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4191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The archiving of network topologies and underlying experimental data from published papers are currently isolated solutions. A general approach with archiving possibilities should be a goal for the futur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4191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ostly issues arise due to DS-GVO and hosting of data, which leads us to leave also the remaining non-open source software by companies due to non-European cloud data stora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ccess to computing infrastructure, open sourc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ccess to GPU Clust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we have industrial research so confidentiality is to be guaranteed]]></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 (we use gitlab at the university and nodelocked licenses, which we generate ourselve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2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571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1 - Are there any legal/support aspects on which you need centralized guidance, for example licensing and distribution, open source, eccess to computing infrastructure, repositories, legacy code usage? ]]></a:t>
            </a:r>
          </a:p>
        </p:txBody>
      </p:sp>
      <p:sp>
        <p:nvSpPr>
          <p:cNvPr id="2" name=""/>
          <p:cNvSpPr txBox="1"/>
          <p:nvPr/>
        </p:nvSpPr>
        <p:spPr>
          <a:xfrm>
            <a:off x="200025" y="695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876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answer_2058289471" descr=""/>
          <p:cNvGraphicFramePr/>
          <p:nvPr/>
        </p:nvGraphicFramePr>
        <p:xfrm>
          <a:off x="200025" y="1181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2 - Are you active in the NFDI? If yes, in which consortium?]]></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57"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333625"/>
          <a:ext cx="4371975" cy="828675"/>
        </p:xfrm>
        <a:graphic>
          <a:graphicData uri="http://schemas.openxmlformats.org/drawingml/2006/table">
            <a:tbl>
              <a:tblPr firstRow="1" bandRow="1"/>
              <a:tblGrid>
                <a:gridCol w="876300"/>
                <a:gridCol w="876300"/>
                <a:gridCol w="876300"/>
                <a:gridCol w="876300"/>
                <a:gridCol w="876300"/>
              </a:tblGrid>
              <a:tr h="14287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238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Yes, i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5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7.6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5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2.3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10" name="chart_questAnswers7959757" descr=""/>
          <p:cNvGraphicFramePr/>
          <p:nvPr/>
        </p:nvGraphicFramePr>
        <p:xfrm>
          <a:off x="200025" y="3286125"/>
          <a:ext cx="8734425" cy="30194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2 - Are you active in the NFDI? If yes, in which consortium?]]></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Eingabefeld von  Yes, in: ]]></a:t>
            </a:r>
          </a:p>
        </p:txBody>
      </p:sp>
      <p:graphicFrame>
        <p:nvGraphicFramePr>
          <p:cNvPr id="6" name="" descr=""/>
          <p:cNvGraphicFramePr>
            <a:graphicFrameLocks noGrp="1"/>
          </p:cNvGraphicFramePr>
          <p:nvPr/>
        </p:nvGraphicFramePr>
        <p:xfrm>
          <a:off x="200025" y="990600"/>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 descr=""/>
          <p:cNvGraphicFramePr>
            <a:graphicFrameLocks noGrp="1"/>
          </p:cNvGraphicFramePr>
          <p:nvPr/>
        </p:nvGraphicFramePr>
        <p:xfrm>
          <a:off x="200025" y="1343025"/>
          <a:ext cx="4371975" cy="1533525"/>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aphn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6.9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aphne4nfdi]]></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0.7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fdi4phy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8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unch]]></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9.2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unch4nfdi]]></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9.2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2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graphicFrame>
        <p:nvGraphicFramePr>
          <p:cNvPr id="8" name="chart_answer_1289396670" descr=""/>
          <p:cNvGraphicFramePr/>
          <p:nvPr/>
        </p:nvGraphicFramePr>
        <p:xfrm>
          <a:off x="200025" y="299085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3 - Are you part of a project submitted to the current call on software and algorithms in ErUM-Data? If yes, please mention the project/topic. ]]></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9906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11430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4.2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7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60" descr=""/>
          <p:cNvGraphicFramePr/>
          <p:nvPr/>
        </p:nvGraphicFramePr>
        <p:xfrm>
          <a:off x="5829300" y="11430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3336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524125"/>
          <a:ext cx="4371975" cy="828675"/>
        </p:xfrm>
        <a:graphic>
          <a:graphicData uri="http://schemas.openxmlformats.org/drawingml/2006/table">
            <a:tbl>
              <a:tblPr firstRow="1" bandRow="1"/>
              <a:tblGrid>
                <a:gridCol w="876300"/>
                <a:gridCol w="876300"/>
                <a:gridCol w="876300"/>
                <a:gridCol w="876300"/>
                <a:gridCol w="876300"/>
              </a:tblGrid>
              <a:tr h="14287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238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Yes, i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6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6.3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6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3.6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10" name="chart_questAnswers7959760" descr=""/>
          <p:cNvGraphicFramePr/>
          <p:nvPr/>
        </p:nvGraphicFramePr>
        <p:xfrm>
          <a:off x="200025" y="3267075"/>
          <a:ext cx="8734425" cy="29813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3 - Are you part of a project submitted to the current call on software and algorithms in ErUM-Data? If yes, please mention the project/topic. ]]></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9906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Eingabefeld von  Yes, in: ]]></a:t>
            </a:r>
          </a:p>
        </p:txBody>
      </p:sp>
      <p:graphicFrame>
        <p:nvGraphicFramePr>
          <p:cNvPr id="6" name="" descr=""/>
          <p:cNvGraphicFramePr>
            <a:graphicFrameLocks noGrp="1"/>
          </p:cNvGraphicFramePr>
          <p:nvPr/>
        </p:nvGraphicFramePr>
        <p:xfrm>
          <a:off x="200025" y="1181100"/>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 descr=""/>
          <p:cNvGraphicFramePr>
            <a:graphicFrameLocks noGrp="1"/>
          </p:cNvGraphicFramePr>
          <p:nvPr/>
        </p:nvGraphicFramePr>
        <p:xfrm>
          <a:off x="200025" y="1533525"/>
          <a:ext cx="8734425" cy="4276725"/>
        </p:xfrm>
        <a:graphic>
          <a:graphicData uri="http://schemas.openxmlformats.org/drawingml/2006/table">
            <a:tbl>
              <a:tblPr firstRow="1" bandRow="1"/>
              <a:tblGrid>
                <a:gridCol w="2181225"/>
                <a:gridCol w="2181225"/>
                <a:gridCol w="2181225"/>
                <a:gridCol w="218122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3714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 Information Field Theory (Vollantrag)
2) COIN (not funded)]]></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NT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nformation Field Theor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igum]]></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I-X-RA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IS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Nomali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on&apos;t remember nam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I-Xra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EvalSpek-ML, AI-X-Ra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L-KOR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evera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3714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Nomalie (Datamining und Anomaliedetektion in Echtzeit auf detektornahen
eingebetteten Prozessor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I-X-Ra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I-X-Ray projec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2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83.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3 - Are you part of a project submitted to the current call on software and algorithms in ErUM-Data? If yes, please mention the project/topic. ]]></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answer_1289396670" descr=""/>
          <p:cNvGraphicFramePr/>
          <p:nvPr/>
        </p:nvGraphicFramePr>
        <p:xfrm>
          <a:off x="200025" y="9906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4 - How interested would you be in a Wiki-Page collecting results and examples of big data analytics topics by German researchers?]]></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9906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11430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81" descr=""/>
          <p:cNvGraphicFramePr/>
          <p:nvPr/>
        </p:nvGraphicFramePr>
        <p:xfrm>
          <a:off x="5829300" y="1143000"/>
          <a:ext cx="2914650" cy="10763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4 - How interested would you be in a Wiki-Page collecting results and examples of big data analytics topics by German researchers?]]></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990600"/>
            <a:ext cx="8734425" cy="33337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How interested would you be in a Wiki-Page collecting results and examples of big data analytics topics by German researchers?]]></a:t>
            </a:r>
          </a:p>
        </p:txBody>
      </p:sp>
      <p:graphicFrame>
        <p:nvGraphicFramePr>
          <p:cNvPr id="6" name="" descr=""/>
          <p:cNvGraphicFramePr>
            <a:graphicFrameLocks noGrp="1"/>
          </p:cNvGraphicFramePr>
          <p:nvPr/>
        </p:nvGraphicFramePr>
        <p:xfrm>
          <a:off x="200025" y="1343025"/>
          <a:ext cx="4371975" cy="762000"/>
        </p:xfrm>
        <a:graphic>
          <a:graphicData uri="http://schemas.openxmlformats.org/drawingml/2006/table">
            <a:tbl>
              <a:tblPr firstRow="1" bandRow="1"/>
              <a:tblGrid>
                <a:gridCol w="723900"/>
                <a:gridCol w="723900"/>
                <a:gridCol w="723900"/>
                <a:gridCol w="723900"/>
                <a:gridCol w="723900"/>
                <a:gridCol w="723900"/>
              </a:tblGrid>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V6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der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romotor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3.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ritik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6.2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et Promoter Scor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9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graphicFrame>
        <p:nvGraphicFramePr>
          <p:cNvPr id="7" name="" descr=""/>
          <p:cNvGraphicFramePr>
            <a:graphicFrameLocks noGrp="1"/>
          </p:cNvGraphicFramePr>
          <p:nvPr/>
        </p:nvGraphicFramePr>
        <p:xfrm>
          <a:off x="200025" y="2219325"/>
          <a:ext cx="4371975" cy="2428875"/>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9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9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9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4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6.0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2 - What is your position?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30"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333625"/>
          <a:ext cx="8734425" cy="1552575"/>
        </p:xfrm>
        <a:graphic>
          <a:graphicData uri="http://schemas.openxmlformats.org/drawingml/2006/table">
            <a:tbl>
              <a:tblPr firstRow="1" bandRow="1"/>
              <a:tblGrid>
                <a:gridCol w="1743075"/>
                <a:gridCol w="1743075"/>
                <a:gridCol w="1743075"/>
                <a:gridCol w="1743075"/>
                <a:gridCol w="1743075"/>
              </a:tblGrid>
              <a:tr h="14287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B.Sc. / M.Sc. Stud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hD Stud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ostdoc or staff scientis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6.2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enior or group lead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2.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ther (please specif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10" name="chart_questAnswers7959730" descr=""/>
          <p:cNvGraphicFramePr/>
          <p:nvPr/>
        </p:nvGraphicFramePr>
        <p:xfrm>
          <a:off x="200025" y="3800475"/>
          <a:ext cx="8734425" cy="24479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4 - How interested would you be in a Wiki-Page collecting results and examples of big data analytics topics by German researchers?]]></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answer_740001670" descr=""/>
          <p:cNvGraphicFramePr/>
          <p:nvPr/>
        </p:nvGraphicFramePr>
        <p:xfrm>
          <a:off x="200025" y="9906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5 - How interested would you be in a match-making page with other researchers in Germany?]]></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9906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11430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63" descr=""/>
          <p:cNvGraphicFramePr/>
          <p:nvPr/>
        </p:nvGraphicFramePr>
        <p:xfrm>
          <a:off x="5829300" y="1143000"/>
          <a:ext cx="2914650" cy="10763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5 - How interested would you be in a match-making page with other researchers in Germany?]]></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9906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How interested would you be in a match-making page with other researchers in Germany?]]></a:t>
            </a:r>
          </a:p>
        </p:txBody>
      </p:sp>
      <p:graphicFrame>
        <p:nvGraphicFramePr>
          <p:cNvPr id="6" name="" descr=""/>
          <p:cNvGraphicFramePr>
            <a:graphicFrameLocks noGrp="1"/>
          </p:cNvGraphicFramePr>
          <p:nvPr/>
        </p:nvGraphicFramePr>
        <p:xfrm>
          <a:off x="200025" y="1181100"/>
          <a:ext cx="4371975" cy="762000"/>
        </p:xfrm>
        <a:graphic>
          <a:graphicData uri="http://schemas.openxmlformats.org/drawingml/2006/table">
            <a:tbl>
              <a:tblPr firstRow="1" bandRow="1"/>
              <a:tblGrid>
                <a:gridCol w="723900"/>
                <a:gridCol w="723900"/>
                <a:gridCol w="723900"/>
                <a:gridCol w="723900"/>
                <a:gridCol w="723900"/>
                <a:gridCol w="723900"/>
              </a:tblGrid>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V6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der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romotor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4.6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ritik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6.3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et Promoter Scor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1.7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graphicFrame>
        <p:nvGraphicFramePr>
          <p:cNvPr id="7" name="" descr=""/>
          <p:cNvGraphicFramePr>
            <a:graphicFrameLocks noGrp="1"/>
          </p:cNvGraphicFramePr>
          <p:nvPr/>
        </p:nvGraphicFramePr>
        <p:xfrm>
          <a:off x="200025" y="2057400"/>
          <a:ext cx="4371975" cy="2428875"/>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9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0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4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4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7.3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5 - How interested would you be in a match-making page with other researchers in Germany?]]></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answer_1910217456" descr=""/>
          <p:cNvGraphicFramePr/>
          <p:nvPr/>
        </p:nvGraphicFramePr>
        <p:xfrm>
          <a:off x="200025" y="9906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6 - How interested would you be in cross-disciplinary online seminar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66"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6 - How interested would you be in cross-disciplinary online seminar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How interested would you be in cross-disciplinary online seminars?]]></a:t>
            </a:r>
          </a:p>
        </p:txBody>
      </p:sp>
      <p:graphicFrame>
        <p:nvGraphicFramePr>
          <p:cNvPr id="6" name="" descr=""/>
          <p:cNvGraphicFramePr>
            <a:graphicFrameLocks noGrp="1"/>
          </p:cNvGraphicFramePr>
          <p:nvPr/>
        </p:nvGraphicFramePr>
        <p:xfrm>
          <a:off x="200025" y="990600"/>
          <a:ext cx="4371975" cy="762000"/>
        </p:xfrm>
        <a:graphic>
          <a:graphicData uri="http://schemas.openxmlformats.org/drawingml/2006/table">
            <a:tbl>
              <a:tblPr firstRow="1" bandRow="1"/>
              <a:tblGrid>
                <a:gridCol w="723900"/>
                <a:gridCol w="723900"/>
                <a:gridCol w="723900"/>
                <a:gridCol w="723900"/>
                <a:gridCol w="723900"/>
                <a:gridCol w="723900"/>
              </a:tblGrid>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V6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der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romotor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1.7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ritik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4.7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et Promoter Scor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0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graphicFrame>
        <p:nvGraphicFramePr>
          <p:cNvPr id="7" name="" descr=""/>
          <p:cNvGraphicFramePr>
            <a:graphicFrameLocks noGrp="1"/>
          </p:cNvGraphicFramePr>
          <p:nvPr/>
        </p:nvGraphicFramePr>
        <p:xfrm>
          <a:off x="200025" y="1866900"/>
          <a:ext cx="4371975" cy="2428875"/>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9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6.0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7.3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8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9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graphicFrame>
        <p:nvGraphicFramePr>
          <p:cNvPr id="8" name="chart_answer_2082126001" descr=""/>
          <p:cNvGraphicFramePr/>
          <p:nvPr/>
        </p:nvGraphicFramePr>
        <p:xfrm>
          <a:off x="200025" y="4200525"/>
          <a:ext cx="8734425" cy="20478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7 - How interested would you be in in-person workshop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69"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7 - How interested would you be in in-person workshop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How interested would you be in in-person workshops?]]></a:t>
            </a:r>
          </a:p>
        </p:txBody>
      </p:sp>
      <p:graphicFrame>
        <p:nvGraphicFramePr>
          <p:cNvPr id="6" name="" descr=""/>
          <p:cNvGraphicFramePr>
            <a:graphicFrameLocks noGrp="1"/>
          </p:cNvGraphicFramePr>
          <p:nvPr/>
        </p:nvGraphicFramePr>
        <p:xfrm>
          <a:off x="200025" y="990600"/>
          <a:ext cx="4371975" cy="762000"/>
        </p:xfrm>
        <a:graphic>
          <a:graphicData uri="http://schemas.openxmlformats.org/drawingml/2006/table">
            <a:tbl>
              <a:tblPr firstRow="1" bandRow="1"/>
              <a:tblGrid>
                <a:gridCol w="723900"/>
                <a:gridCol w="723900"/>
                <a:gridCol w="723900"/>
                <a:gridCol w="723900"/>
                <a:gridCol w="723900"/>
                <a:gridCol w="723900"/>
              </a:tblGrid>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V6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der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romotor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9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Kritik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7.8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et Promoter Scor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1.8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graphicFrame>
        <p:nvGraphicFramePr>
          <p:cNvPr id="7" name="" descr=""/>
          <p:cNvGraphicFramePr>
            <a:graphicFrameLocks noGrp="1"/>
          </p:cNvGraphicFramePr>
          <p:nvPr/>
        </p:nvGraphicFramePr>
        <p:xfrm>
          <a:off x="200025" y="1866900"/>
          <a:ext cx="4371975" cy="2428875"/>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4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1.5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9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0.2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8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graphicFrame>
        <p:nvGraphicFramePr>
          <p:cNvPr id="8" name="chart_answer_352619248" descr=""/>
          <p:cNvGraphicFramePr/>
          <p:nvPr/>
        </p:nvGraphicFramePr>
        <p:xfrm>
          <a:off x="200025" y="4200525"/>
          <a:ext cx="8734425" cy="20478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9163050"/>
          <a:chOff x="200025" y="104775"/>
          <a:chExt cx="8934450" cy="9163050"/>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8 - Do you have comments or other suggestions for activitie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72"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Do you have comments or other suggestions for activities?]]></a:t>
            </a:r>
          </a:p>
        </p:txBody>
      </p:sp>
      <p:graphicFrame>
        <p:nvGraphicFramePr>
          <p:cNvPr id="9" name="" descr=""/>
          <p:cNvGraphicFramePr>
            <a:graphicFrameLocks noGrp="1"/>
          </p:cNvGraphicFramePr>
          <p:nvPr/>
        </p:nvGraphicFramePr>
        <p:xfrm>
          <a:off x="200025" y="2333625"/>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10" name="" descr=""/>
          <p:cNvGraphicFramePr>
            <a:graphicFrameLocks noGrp="1"/>
          </p:cNvGraphicFramePr>
          <p:nvPr/>
        </p:nvGraphicFramePr>
        <p:xfrm>
          <a:off x="200025" y="2695575"/>
          <a:ext cx="8734425" cy="6467475"/>
        </p:xfrm>
        <a:graphic>
          <a:graphicData uri="http://schemas.openxmlformats.org/drawingml/2006/table">
            <a:tbl>
              <a:tblPr firstRow="1" bandRow="1"/>
              <a:tblGrid>
                <a:gridCol w="2181225"/>
                <a:gridCol w="2181225"/>
                <a:gridCol w="2181225"/>
                <a:gridCol w="218122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4191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We need to define major research directions with the highest potential for progress and discovery: short term - medium term - long term. For this we need workshops with leading active researchers in the various ErUM field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3.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 like the idea of cross-disciplinary workshops, but I do not like the idea of further on-line activitie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Worldwide collaborative online workshops would be nic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 need to limit to only German researchers - we interact internationall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regular training/education sessions about digital and data literacy for non experts in software and computi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onsulting with industry professionals on the current status outside of academia (e.g. invite a rep from snowflake, azure, nvidia, etc.)]]></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terials for asynchronous consumption are a lot easier to fit in a busy schedu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35814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 dedicated schools on tasks and techniques (see basically all options of questions &quot;Which tasks are you trying to solve in your research?&quot; and &quot;Which techniques are you interested in?&quot; ) for PhD Students and PostDocs that additionally focus on code quality and sustainable software development in science and that adress the reusabilty of code developed e.g. in a thesis project.
2) similar to the mentioned wiki-page a database of various data-collections that can be used for ML-Purposes would be interesting. I think there are enough options around to publish such data collections, (data catalogs at faciclies, zenodo, attachments to scientific publications, ...) but it would be good to have a central place where one could find refrences to datasets that are of relevance for DIG-UM.]]></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8 - Do you have comments or other suggestions for activitie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 descr=""/>
          <p:cNvGraphicFramePr>
            <a:graphicFrameLocks noGrp="1"/>
          </p:cNvGraphicFramePr>
          <p:nvPr/>
        </p:nvGraphicFramePr>
        <p:xfrm>
          <a:off x="200025" y="800100"/>
          <a:ext cx="8734425" cy="1638300"/>
        </p:xfrm>
        <a:graphic>
          <a:graphicData uri="http://schemas.openxmlformats.org/drawingml/2006/table">
            <a:tbl>
              <a:tblPr firstRow="1" bandRow="1"/>
              <a:tblGrid>
                <a:gridCol w="2181225"/>
                <a:gridCol w="2181225"/>
                <a:gridCol w="2181225"/>
                <a:gridCol w="2181225"/>
              </a:tblGrid>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We need improvement in the basic data evaluation especially in XAFS, all available solution are not state of a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Bring together experts and applican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4191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equent seminars or workshops are a question of available time. However, one big workshop per year, bringing together all interested people and mayba also cross-disciplinary , would in my mind be a good ide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etworking outside of Germany is important - our research field is international not domestic]]></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2 - What is your position? ]]></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Eingabefeld von  Other (please specify)]]></a:t>
            </a:r>
          </a:p>
        </p:txBody>
      </p:sp>
      <p:graphicFrame>
        <p:nvGraphicFramePr>
          <p:cNvPr id="6" name="" descr=""/>
          <p:cNvGraphicFramePr>
            <a:graphicFrameLocks noGrp="1"/>
          </p:cNvGraphicFramePr>
          <p:nvPr/>
        </p:nvGraphicFramePr>
        <p:xfrm>
          <a:off x="200025" y="990600"/>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 descr=""/>
          <p:cNvGraphicFramePr>
            <a:graphicFrameLocks noGrp="1"/>
          </p:cNvGraphicFramePr>
          <p:nvPr/>
        </p:nvGraphicFramePr>
        <p:xfrm>
          <a:off x="200025" y="1343025"/>
          <a:ext cx="4371975" cy="857250"/>
        </p:xfrm>
        <a:graphic>
          <a:graphicData uri="http://schemas.openxmlformats.org/drawingml/2006/table">
            <a:tbl>
              <a:tblPr firstRow="1" bandRow="1"/>
              <a:tblGrid>
                <a:gridCol w="1095375"/>
                <a:gridCol w="1095375"/>
                <a:gridCol w="1095375"/>
                <a:gridCol w="109537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Head of departm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3.3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rofesso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6.6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graphicFrame>
        <p:nvGraphicFramePr>
          <p:cNvPr id="8" name="chart_answer_214762663" descr=""/>
          <p:cNvGraphicFramePr/>
          <p:nvPr/>
        </p:nvGraphicFramePr>
        <p:xfrm>
          <a:off x="200025" y="2314575"/>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8 - Do you have comments or other suggestions for activitie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answer_1634417745"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9 - What are the key problems concerning algorithms for your research and which methods are important?]]></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9906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11430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75" descr=""/>
          <p:cNvGraphicFramePr/>
          <p:nvPr/>
        </p:nvGraphicFramePr>
        <p:xfrm>
          <a:off x="5829300" y="11430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333625"/>
            <a:ext cx="8734425" cy="33337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What are the key problems concerning algorithms for your research and which methods are important?]]></a:t>
            </a:r>
          </a:p>
        </p:txBody>
      </p:sp>
      <p:graphicFrame>
        <p:nvGraphicFramePr>
          <p:cNvPr id="9" name="" descr=""/>
          <p:cNvGraphicFramePr>
            <a:graphicFrameLocks noGrp="1"/>
          </p:cNvGraphicFramePr>
          <p:nvPr/>
        </p:nvGraphicFramePr>
        <p:xfrm>
          <a:off x="200025" y="2695575"/>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10" name="" descr=""/>
          <p:cNvGraphicFramePr>
            <a:graphicFrameLocks noGrp="1"/>
          </p:cNvGraphicFramePr>
          <p:nvPr/>
        </p:nvGraphicFramePr>
        <p:xfrm>
          <a:off x="200025" y="3048000"/>
          <a:ext cx="8734425" cy="3629025"/>
        </p:xfrm>
        <a:graphic>
          <a:graphicData uri="http://schemas.openxmlformats.org/drawingml/2006/table">
            <a:tbl>
              <a:tblPr firstRow="1" bandRow="1"/>
              <a:tblGrid>
                <a:gridCol w="2181225"/>
                <a:gridCol w="2181225"/>
                <a:gridCol w="2181225"/>
                <a:gridCol w="218122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5619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 want to directly connect the three pillars in physics: experiments - mathematics - machine learning. So far, there is only slow progress in the directional work from machine learning to analytic expressions. We need physics laws in terms of mathematical expressions resulting from machine learning method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5619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election of best method / approach is most difficult! Problems arising are very diverse and often it turns out that ML is doing really badly although it was expected to perform ok. Perhaps cause is „not quite the right method is used“… would be good to understand better how to categorize a problem in detai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ata size and transfer, Complex model building/fitting, Large database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3714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Parallelization of large inference problems (N ~ 10^11 degrees of freedom)
Important are methods that scale not worse than N log N .]]></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3714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lassification and reconstruction or air showers in Cherenkov telescopes
Classification of astrophysical source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n-memory file-less processing, robustness, interfacing to instrumentation, common analysis forma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estimation of uncertainties, resource optimization of network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issing standardisation in data formats, little collaboration between topically adjacent field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877050"/>
          <a:chOff x="200025" y="104775"/>
          <a:chExt cx="8934450" cy="6877050"/>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9 - What are the key problems concerning algorithms for your research and which methods are important?]]></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 descr=""/>
          <p:cNvGraphicFramePr>
            <a:graphicFrameLocks noGrp="1"/>
          </p:cNvGraphicFramePr>
          <p:nvPr/>
        </p:nvGraphicFramePr>
        <p:xfrm>
          <a:off x="200025" y="990600"/>
          <a:ext cx="8734425" cy="5886450"/>
        </p:xfrm>
        <a:graphic>
          <a:graphicData uri="http://schemas.openxmlformats.org/drawingml/2006/table">
            <a:tbl>
              <a:tblPr firstRow="1" bandRow="1"/>
              <a:tblGrid>
                <a:gridCol w="2181225"/>
                <a:gridCol w="2181225"/>
                <a:gridCol w="2181225"/>
                <a:gridCol w="2181225"/>
              </a:tblGrid>
              <a:tr h="8382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 am primarily a researcher in Astroparticle Physics, using deep learning methods on graphs. Most of our works with deep learning are highly iterative and the knowledge gain happens through this. However, it is a slow process. In such a situation it would be great to have regular discussion  with ML experts from Computer Science to learn tricks of the trade (most of which are not reported in the research paper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Lack of regularly adapted guidances and assistance in a rapidly changing field.]]></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Bridging the domain gap between simulations and real experimental dat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ifferentiable computing, interpretable NN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Low latency and throughput, HLS for FPG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6953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t present the overhead to use infrastructure and algorithms is an obstacle, especially for new-comers, also due different cultures for IT at universities, Helmholtz centers, etc. In part this can be mitigated by using docker or singularity environments, but the workflows are not all well established or transparent or different at different affiliation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calability of algorithms to vast data sets, easiness of us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bsence of common conventions for metadata stora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ombining systematic uncertainties and M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chine learning with real time aspects while learni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Large annotated data sets which are free and open for training and testing neural network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quot;normalizing flows&quot; definetly gains importances but implemenations remain difficul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4191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s, that most basic data evaluation in XAFS (see background substaction) does not fulfill the requirements of &quot;machine learning tool&quot;. See crap in -&gt; crap ou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the connection to experts who apply machine learning and other tool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Existing algorithms are not sufficient for present problem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8382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 key problem is the missing long term funding for hiring data scientists. A lot of funding schemes have been set up for project funding, but in fact establishing big data analysis and AI based concepts require a long term commitment. The experts in this field are highly requested, also by industry and the conditions in terms of salary and job security in science, especially if project funded, cannot compete with what is offered in industr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3810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19 - What are the key problems concerning algorithms for your research and which methods are important?]]></a:t>
            </a:r>
          </a:p>
        </p:txBody>
      </p:sp>
      <p:sp>
        <p:nvSpPr>
          <p:cNvPr id="2" name=""/>
          <p:cNvSpPr txBox="1"/>
          <p:nvPr/>
        </p:nvSpPr>
        <p:spPr>
          <a:xfrm>
            <a:off x="200025" y="5048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6858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 descr=""/>
          <p:cNvGraphicFramePr>
            <a:graphicFrameLocks noGrp="1"/>
          </p:cNvGraphicFramePr>
          <p:nvPr/>
        </p:nvGraphicFramePr>
        <p:xfrm>
          <a:off x="200025" y="990600"/>
          <a:ext cx="8734425" cy="838200"/>
        </p:xfrm>
        <a:graphic>
          <a:graphicData uri="http://schemas.openxmlformats.org/drawingml/2006/table">
            <a:tbl>
              <a:tblPr firstRow="1" bandRow="1"/>
              <a:tblGrid>
                <a:gridCol w="2181225"/>
                <a:gridCol w="2181225"/>
                <a:gridCol w="2181225"/>
                <a:gridCol w="2181225"/>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Realtime aspects (time limitation for a neural network decisio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ming the problems we have - and the data itself - into a form which is useable by the various AI data analysis packages is by far the greatest challen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3.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2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20 - Do you have any other questions/comment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2.8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7.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78"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Details für Do you have any other questions/comments?]]></a:t>
            </a:r>
          </a:p>
        </p:txBody>
      </p:sp>
      <p:graphicFrame>
        <p:nvGraphicFramePr>
          <p:cNvPr id="9" name="" descr=""/>
          <p:cNvGraphicFramePr>
            <a:graphicFrameLocks noGrp="1"/>
          </p:cNvGraphicFramePr>
          <p:nvPr/>
        </p:nvGraphicFramePr>
        <p:xfrm>
          <a:off x="200025" y="2333625"/>
          <a:ext cx="4371975" cy="238125"/>
        </p:xfrm>
        <a:graphic>
          <a:graphicData uri="http://schemas.openxmlformats.org/drawingml/2006/table">
            <a:tbl>
              <a:tblPr firstRow="1" bandRow="1"/>
              <a:tblGrid>
                <a:gridCol w="723900"/>
                <a:gridCol w="723900"/>
                <a:gridCol w="723900"/>
                <a:gridCol w="723900"/>
                <a:gridCol w="723900"/>
                <a:gridCol w="723900"/>
              </a:tblGrid>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nzahl eindeutig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10" name="" descr=""/>
          <p:cNvGraphicFramePr>
            <a:graphicFrameLocks noGrp="1"/>
          </p:cNvGraphicFramePr>
          <p:nvPr/>
        </p:nvGraphicFramePr>
        <p:xfrm>
          <a:off x="200025" y="2695575"/>
          <a:ext cx="8734425" cy="3829050"/>
        </p:xfrm>
        <a:graphic>
          <a:graphicData uri="http://schemas.openxmlformats.org/drawingml/2006/table">
            <a:tbl>
              <a:tblPr firstRow="1" bandRow="1"/>
              <a:tblGrid>
                <a:gridCol w="2181225"/>
                <a:gridCol w="2181225"/>
                <a:gridCol w="2181225"/>
                <a:gridCol w="2181225"/>
              </a:tblGrid>
              <a:tr h="142875">
                <a:tc gridSpan="2">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Wert/Antwor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Thank you for the very nice survey. Looking very much forward to see the results: Martin (Erdman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2.2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4191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The understanding of information theory needs to be improved. People know how to fit neural network models to data often without having a clear understanding of the underlying probabilistic logic.]]></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re there ideas to standadize data-formats for labled data in the DIG-UM comunity that can be used for model traini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any thanks for all your effor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790700">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I did not understand the possible answers to the question: &quot;Which tasks are you trying to solve in your research?&quot;
actually in my research I try to solve the atomic structure of mater by x-ray scattering and the things listed might be tools to do so, but not the problem to be solved]]></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20 - Do you have any other questions/comment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 descr=""/>
          <p:cNvGraphicFramePr>
            <a:graphicFrameLocks noGrp="1"/>
          </p:cNvGraphicFramePr>
          <p:nvPr/>
        </p:nvGraphicFramePr>
        <p:xfrm>
          <a:off x="200025" y="800100"/>
          <a:ext cx="8734425" cy="933450"/>
        </p:xfrm>
        <a:graphic>
          <a:graphicData uri="http://schemas.openxmlformats.org/drawingml/2006/table">
            <a:tbl>
              <a:tblPr firstRow="1" bandRow="1"/>
              <a:tblGrid>
                <a:gridCol w="2181225"/>
                <a:gridCol w="2181225"/>
                <a:gridCol w="2181225"/>
                <a:gridCol w="2181225"/>
              </a:tblGrid>
              <a:tr h="561975">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I is effectively an interpolation mechanism. How it performs and whether it can be used outside of the training data set (extrapolation) is unknown but very important when one is doing new science rather than repeating old technique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11.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04775">
                <a:tc gridSpan="2">
                  <a:txBody>
                    <a:bodyPr wrap="square" rtlCol="0">
                      <a:spAutoFit/>
                    </a:bodyPr>
                    <a:lstStyle/>
                    <a:p>
                      <a:pPr algn="r"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20 - Do you have any other questions/comment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answer_688844833"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3 - What is your overall usage of modern data analysis technique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8.5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4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33"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333625"/>
          <a:ext cx="4371975" cy="1962150"/>
        </p:xfrm>
        <a:graphic>
          <a:graphicData uri="http://schemas.openxmlformats.org/drawingml/2006/table">
            <a:tbl>
              <a:tblPr firstRow="1" bandRow="1"/>
              <a:tblGrid>
                <a:gridCol w="876300"/>
                <a:gridCol w="876300"/>
                <a:gridCol w="876300"/>
                <a:gridCol w="876300"/>
                <a:gridCol w="876300"/>
              </a:tblGrid>
              <a:tr h="14287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No practical usage so fa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Applied in some project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2.0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Heavy us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0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Method Develop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7.6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9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3 - What is your overall usage of modern data analysis techniques?]]></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questAnswers7959733"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4 - Which techniques are you interested in?]]></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sp>
        <p:nvSpPr>
          <p:cNvPr id="5" name=""/>
          <p:cNvSpPr txBox="1"/>
          <p:nvPr/>
        </p:nvSpPr>
        <p:spPr>
          <a:xfrm>
            <a:off x="200025" y="800100"/>
            <a:ext cx="8734425" cy="1238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Statusdaten]]></a:t>
            </a:r>
          </a:p>
        </p:txBody>
      </p:sp>
      <p:graphicFrame>
        <p:nvGraphicFramePr>
          <p:cNvPr id="6" name="" descr=""/>
          <p:cNvGraphicFramePr>
            <a:graphicFrameLocks noGrp="1"/>
          </p:cNvGraphicFramePr>
          <p:nvPr/>
        </p:nvGraphicFramePr>
        <p:xfrm>
          <a:off x="200025" y="952500"/>
          <a:ext cx="4371975" cy="914400"/>
        </p:xfrm>
        <a:graphic>
          <a:graphicData uri="http://schemas.openxmlformats.org/drawingml/2006/table">
            <a:tbl>
              <a:tblPr firstRow="1" bandRow="1"/>
              <a:tblGrid>
                <a:gridCol w="876300"/>
                <a:gridCol w="876300"/>
                <a:gridCol w="876300"/>
                <a:gridCol w="876300"/>
                <a:gridCol w="876300"/>
              </a:tblGrid>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von 70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Proz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geseh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8]]></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7.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gridSpan="3">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Frage nicht beantworte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8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bl>
          </a:graphicData>
        </a:graphic>
      </p:graphicFrame>
      <p:graphicFrame>
        <p:nvGraphicFramePr>
          <p:cNvPr id="7" name="chart_questMeta7959736" descr=""/>
          <p:cNvGraphicFramePr/>
          <p:nvPr/>
        </p:nvGraphicFramePr>
        <p:xfrm>
          <a:off x="5829300" y="952500"/>
          <a:ext cx="2914650" cy="1076325"/>
        </p:xfrm>
        <a:graphic>
          <a:graphicData uri="http://schemas.openxmlformats.org/drawingml/2006/chart">
            <c:chart xmlns:c="http://schemas.openxmlformats.org/drawingml/2006/chart" xmlns:r="http://schemas.openxmlformats.org/officeDocument/2006/relationships" r:id="rId2"/>
          </a:graphicData>
        </a:graphic>
      </p:graphicFrame>
      <p:sp>
        <p:nvSpPr>
          <p:cNvPr id="8" name=""/>
          <p:cNvSpPr txBox="1"/>
          <p:nvPr/>
        </p:nvSpPr>
        <p:spPr>
          <a:xfrm>
            <a:off x="200025" y="2143125"/>
            <a:ext cx="8734425" cy="161925"/>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000" spc="0" u="none">
                <a:solidFill>
                  <a:srgbClr val="004C99">
                    <a:alpha val="100000"/>
                  </a:srgbClr>
                </a:solidFill>
                <a:latin typeface="Calibri"/>
              </a:rPr>
              <a:t><![CDATA[Ergebnisse]]></a:t>
            </a:r>
          </a:p>
        </p:txBody>
      </p:sp>
      <p:graphicFrame>
        <p:nvGraphicFramePr>
          <p:cNvPr id="9" name="" descr=""/>
          <p:cNvGraphicFramePr>
            <a:graphicFrameLocks noGrp="1"/>
          </p:cNvGraphicFramePr>
          <p:nvPr/>
        </p:nvGraphicFramePr>
        <p:xfrm>
          <a:off x="200025" y="2333625"/>
          <a:ext cx="8734425" cy="3752850"/>
        </p:xfrm>
        <a:graphic>
          <a:graphicData uri="http://schemas.openxmlformats.org/drawingml/2006/table">
            <a:tbl>
              <a:tblPr firstRow="1" bandRow="1"/>
              <a:tblGrid>
                <a:gridCol w="1457325"/>
                <a:gridCol w="1457325"/>
                <a:gridCol w="1457325"/>
                <a:gridCol w="1457325"/>
                <a:gridCol w="1457325"/>
                <a:gridCol w="1457325"/>
              </a:tblGrid>
              <a:tr h="276225">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Option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Variable]]></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Kodierung]]></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Anzahl]]></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b="1" sz="1000" spc="0" u="none">
                          <a:solidFill>
                            <a:srgbClr val="000000">
                              <a:alpha val="100000"/>
                            </a:srgbClr>
                          </a:solidFill>
                          <a:latin typeface="Calibri"/>
                        </a:rPr>
                        <a:t><![CDATA[Häufigkeit nach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0E0E0">
                        <a:alpha val="100000"/>
                      </a:srgbClr>
                    </a:solidFill>
                  </a:tcPr>
                </a:tc>
              </a:tr>
              <a:tr h="4191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lassical Machine learning (SVM, BDTs, shallow N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2.9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6.2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eep learning (Deep neural network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7.9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3.8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419100">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Classical statistical methods (Maximum likelihood,...)]]></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4.7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9.8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ampling method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7.6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238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Data Base Managemen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3]]></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3.8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0.3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Symbolic Method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17]]></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6]]></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8.8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2.7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27622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Bayesian and Frequentist Statistics]]></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6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3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50%]]></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5.32%]]></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42875">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Other (please specify)]]></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V8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ctr" rtl="0" fontAlgn="ctr" marL="0" marR="0" indent="0" lvl="0">
                        <a:lnSpc>
                          <a:spcPct val="100000"/>
                        </a:lnSpc>
                        <a:spcBef>
                          <a:spcPts val="0"/>
                        </a:spcBef>
                        <a:spcAft>
                          <a:spcPts val="0"/>
                        </a:spcAft>
                      </a:pPr>
                      <a:r>
                        <a:rPr lang="en-US" sz="1000" spc="0" u="none">
                          <a:solidFill>
                            <a:srgbClr val="000000">
                              <a:alpha val="100000"/>
                            </a:srgbClr>
                          </a:solidFill>
                          <a:latin typeface="Calibri"/>
                        </a:rPr>
                        <a:t><![CDATA[1]]></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9]]></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13.24%]]></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a:txBody>
                    <a:bodyPr wrap="square" rtlCol="0">
                      <a:spAutoFit/>
                    </a:bodyPr>
                    <a:lstStyle/>
                    <a:p>
                      <a:pPr algn="r" rtl="0" fontAlgn="ctr" marL="0" marR="0" indent="0" lvl="0">
                        <a:lnSpc>
                          <a:spcPct val="100000"/>
                        </a:lnSpc>
                        <a:spcBef>
                          <a:spcPts val="0"/>
                        </a:spcBef>
                        <a:spcAft>
                          <a:spcPts val="0"/>
                        </a:spcAft>
                      </a:pPr>
                      <a:r>
                        <a:rPr lang="en-US" sz="1000" spc="0" u="none">
                          <a:solidFill>
                            <a:srgbClr val="000000">
                              <a:alpha val="100000"/>
                            </a:srgbClr>
                          </a:solidFill>
                          <a:latin typeface="Calibri"/>
                        </a:rPr>
                        <a:t><![CDATA[4.05%]]></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r>
              <a:tr h="114300">
                <a:tc gridSpan="3">
                  <a:txBody>
                    <a:bodyPr wrap="square" rtlCol="0">
                      <a:spAutoFit/>
                    </a:bodyPr>
                    <a:lstStyle/>
                    <a:p>
                      <a:pPr algn="l" rtl="0" fontAlgn="ctr" marL="0" marR="0" indent="0" lvl="0">
                        <a:lnSpc>
                          <a:spcPct val="100000"/>
                        </a:lnSpc>
                        <a:spcBef>
                          <a:spcPts val="0"/>
                        </a:spcBef>
                        <a:spcAft>
                          <a:spcPts val="0"/>
                        </a:spcAft>
                      </a:pPr>
                      <a:r>
                        <a:rPr lang="en-US" b="1" sz="1000" spc="0" u="none">
                          <a:solidFill>
                            <a:srgbClr val="000000">
                              <a:alpha val="100000"/>
                            </a:srgbClr>
                          </a:solidFill>
                          <a:latin typeface="Calibri"/>
                        </a:rPr>
                        <a:t><![CDATA[Gesamt]]></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222 Antworten]]></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gridSpan="2">
                  <a:txBody>
                    <a:bodyPr wrap="square" rtlCol="0">
                      <a:spAutoFit/>
                    </a:bodyPr>
                    <a:lstStyle/>
                    <a:p>
                      <a:pPr algn="l" rtl="0" fontAlgn="ctr" marL="0" marR="0" indent="0" lvl="0">
                        <a:lnSpc>
                          <a:spcPct val="100000"/>
                        </a:lnSpc>
                        <a:spcBef>
                          <a:spcPts val="0"/>
                        </a:spcBef>
                        <a:spcAft>
                          <a:spcPts val="0"/>
                        </a:spcAft>
                      </a:pPr>
                      <a:r>
                        <a:rPr lang="en-US" sz="1000" spc="0" u="none">
                          <a:solidFill>
                            <a:srgbClr val="000000">
                              <a:alpha val="100000"/>
                            </a:srgbClr>
                          </a:solidFill>
                          <a:latin typeface="Calibri"/>
                        </a:rPr>
                        <a:t><![CDATA[68 Teilnehmer]]></a:t>
                      </a:r>
                    </a:p>
                  </a:txBody>
                  <a:tcPr anchor="ctr" marL="0" marR="0" marT="0" marB="0">
                    <a:lnL w="0" cap="flat" cmpd="sng" algn="ctr">
                      <a:solidFill>
                        <a:srgbClr val="A0A0A0">
                          <a:alpha val="100000"/>
                        </a:srgbClr>
                      </a:solidFill>
                      <a:prstDash val="solid"/>
                      <a:round/>
                      <a:headEnd type="none" w="med" len="med"/>
                      <a:tailEnd type="none" w="med" len="med"/>
                    </a:lnL>
                    <a:lnR w="0" cap="flat" cmpd="sng" algn="ctr">
                      <a:solidFill>
                        <a:srgbClr val="A0A0A0">
                          <a:alpha val="100000"/>
                        </a:srgbClr>
                      </a:solidFill>
                      <a:prstDash val="solid"/>
                      <a:round/>
                      <a:headEnd type="none" w="med" len="med"/>
                      <a:tailEnd type="none" w="med" len="med"/>
                    </a:lnR>
                    <a:lnT w="0" cap="flat" cmpd="sng" algn="ctr">
                      <a:solidFill>
                        <a:srgbClr val="A0A0A0">
                          <a:alpha val="100000"/>
                        </a:srgbClr>
                      </a:solidFill>
                      <a:prstDash val="solid"/>
                      <a:round/>
                      <a:headEnd type="none" w="med" len="med"/>
                      <a:tailEnd type="none" w="med" len="med"/>
                    </a:lnT>
                    <a:lnB w="0" cap="flat" cmpd="sng" algn="ctr">
                      <a:solidFill>
                        <a:srgbClr val="A0A0A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8F8F8">
                        <a:alpha val="100000"/>
                      </a:srgbClr>
                    </a:solidFill>
                  </a:tcPr>
                </a:tc>
                <a:tc hMerge="1">
                  <a:txBody>
                    <a:bodyPr wrap="square" rtlCol="0">
                      <a:spAutoFit/>
                    </a:bodyPr>
                    <a:lstStyle/>
                    <a:p>
                      <a:pPr algn="l" rtl="0" fontAlgn="base" marL="0" marR="0" indent="0" lvl="0">
                        <a:lnSpc>
                          <a:spcPct val="100000"/>
                        </a:lnSpc>
                        <a:spcBef>
                          <a:spcPts val="0"/>
                        </a:spcBef>
                        <a:spcAft>
                          <a:spcPts val="0"/>
                        </a:spcAft>
                      </a:p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00025" y="104775"/>
          <a:ext cx="8934450" cy="6772275"/>
          <a:chOff x="200025" y="104775"/>
          <a:chExt cx="8934450" cy="6772275"/>
        </a:xfrm>
      </p:grpSpPr>
      <p:sp>
        <p:nvSpPr>
          <p:cNvPr id="1" name=""/>
          <p:cNvSpPr txBox="1"/>
          <p:nvPr/>
        </p:nvSpPr>
        <p:spPr>
          <a:xfrm>
            <a:off x="200025" y="104775"/>
            <a:ext cx="8734425" cy="1905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1200" spc="0" u="none">
                <a:solidFill>
                  <a:srgbClr val="004C99">
                    <a:alpha val="100000"/>
                  </a:srgbClr>
                </a:solidFill>
                <a:latin typeface="Calibri"/>
              </a:rPr>
              <a:t><![CDATA[Frage 4 - Which techniques are you interested in?]]></a:t>
            </a:r>
          </a:p>
        </p:txBody>
      </p:sp>
      <p:sp>
        <p:nvSpPr>
          <p:cNvPr id="2" name=""/>
          <p:cNvSpPr txBox="1"/>
          <p:nvPr/>
        </p:nvSpPr>
        <p:spPr>
          <a:xfrm>
            <a:off x="200025" y="314325"/>
            <a:ext cx="8734425" cy="1524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b="1" sz="900" spc="0" u="none">
                <a:solidFill>
                  <a:srgbClr val="004C99">
                    <a:alpha val="100000"/>
                  </a:srgbClr>
                </a:solidFill>
                <a:latin typeface="Calibri"/>
              </a:rPr>
              <a:t><![CDATA[Stand: 14. Juni 2023, 15:51 Uhr, Umfrage "Big-Data-Analytic-Kopie"]]></a:t>
            </a:r>
          </a:p>
        </p:txBody>
      </p:sp>
      <p:sp>
        <p:nvSpPr>
          <p:cNvPr id="3" name=""/>
          <p:cNvSpPr txBox="1"/>
          <p:nvPr/>
        </p:nvSpPr>
        <p:spPr>
          <a:xfrm>
            <a:off x="200025" y="495300"/>
            <a:ext cx="8734425" cy="114300"/>
          </a:xfrm>
          <a:prstGeom prst="rect">
            <a:avLst/>
          </a:prstGeom>
          <a:noFill/>
        </p:spPr>
        <p:txBody>
          <a:bodyPr rtlCol="0" bIns="0" lIns="0" rIns="0" tIns="0">
            <a:spAutoFit/>
          </a:bodyPr>
          <a:lstStyle/>
          <a:p>
            <a:pPr algn="l"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Anzahl ausgewerteter Teilnehmer: 70 (alle Teilnehmer)]]></a:t>
            </a:r>
          </a:p>
        </p:txBody>
      </p:sp>
      <p:sp>
        <p:nvSpPr>
          <p:cNvPr id="4" name=""/>
          <p:cNvSpPr txBox="1"/>
          <p:nvPr/>
        </p:nvSpPr>
        <p:spPr>
          <a:xfrm>
            <a:off x="200025" y="6657975"/>
            <a:ext cx="8734425" cy="114300"/>
          </a:xfrm>
          <a:prstGeom prst="rect">
            <a:avLst/>
          </a:prstGeom>
          <a:noFill/>
        </p:spPr>
        <p:txBody>
          <a:bodyPr rtlCol="0" bIns="0" lIns="0" rIns="0" tIns="0">
            <a:spAutoFit/>
          </a:bodyPr>
          <a:lstStyle/>
          <a:p>
            <a:pPr algn="r" rtl="0" fontAlgn="base" marL="0" marR="0" indent="0" lvl="0">
              <a:lnSpc>
                <a:spcPct val="100000"/>
              </a:lnSpc>
              <a:spcBef>
                <a:spcPts val="0"/>
              </a:spcBef>
              <a:spcAft>
                <a:spcPts val="0"/>
              </a:spcAft>
            </a:pPr>
            <a:r>
              <a:rPr lang="en-US" i="1" sz="700" spc="0" u="none">
                <a:solidFill>
                  <a:srgbClr val="AAAAAA">
                    <a:alpha val="100000"/>
                  </a:srgbClr>
                </a:solidFill>
                <a:latin typeface="Courier New"/>
              </a:rPr>
              <a:t><![CDATA[Erstellt mit LamaPoll | https://www.lamapoll.de]]></a:t>
            </a:r>
          </a:p>
        </p:txBody>
      </p:sp>
      <p:graphicFrame>
        <p:nvGraphicFramePr>
          <p:cNvPr id="5" name="chart_questAnswers7959736" descr=""/>
          <p:cNvGraphicFramePr/>
          <p:nvPr/>
        </p:nvGraphicFramePr>
        <p:xfrm>
          <a:off x="200025" y="800100"/>
          <a:ext cx="8734425" cy="3019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LamaPoll2023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Angela Warkentin (angela.warkentin@erumdatahub.de)</dc:creator>
  <cp:lastModifiedBy>Angela Warkentin (angela.warkentin@erumdatahub.de)</cp:lastModifiedBy>
  <dcterms:created xsi:type="dcterms:W3CDTF">2023-06-14T13:51:53Z</dcterms:created>
  <dcterms:modified xsi:type="dcterms:W3CDTF">2023-06-14T13:51:53Z</dcterms:modified>
  <dc:title>Ergebnisse von Big-Data-Analytic-Kopie</dc:title>
  <dc:description>Exported by https://app.lamapoll.de/</dc:description>
  <dc:subject>Export vom 14. Juni 2023, 15:51 Uhr</dc:subject>
  <cp:keywords>Big-Data-Analytic-Kopie</cp:keywords>
  <cp:category>Umfrageauswertung</cp:category>
</cp:coreProperties>
</file>

<file path=docProps/custom.xml><?xml version="1.0" encoding="utf-8"?>
<Properties xmlns="http://schemas.openxmlformats.org/officeDocument/2006/custom-properties" xmlns:vt="http://schemas.openxmlformats.org/officeDocument/2006/docPropsVTypes"/>
</file>